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6" r:id="rId2"/>
    <p:sldId id="290" r:id="rId3"/>
    <p:sldId id="257" r:id="rId4"/>
    <p:sldId id="276" r:id="rId5"/>
    <p:sldId id="281" r:id="rId6"/>
    <p:sldId id="280" r:id="rId7"/>
    <p:sldId id="296" r:id="rId8"/>
    <p:sldId id="282" r:id="rId9"/>
    <p:sldId id="283" r:id="rId10"/>
    <p:sldId id="285" r:id="rId11"/>
    <p:sldId id="287" r:id="rId12"/>
    <p:sldId id="293" r:id="rId13"/>
    <p:sldId id="301" r:id="rId14"/>
    <p:sldId id="294" r:id="rId15"/>
    <p:sldId id="288" r:id="rId16"/>
    <p:sldId id="273" r:id="rId17"/>
  </p:sldIdLst>
  <p:sldSz cx="12192000" cy="6858000"/>
  <p:notesSz cx="6761163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7" d="100"/>
          <a:sy n="97" d="100"/>
        </p:scale>
        <p:origin x="74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ru-RU"/>
              <a:t>Количественное распределение ОПО по классам опасности</a:t>
            </a:r>
          </a:p>
        </c:rich>
      </c:tx>
      <c:layout>
        <c:manualLayout>
          <c:xMode val="edge"/>
          <c:yMode val="edge"/>
          <c:x val="0.18550482233030102"/>
          <c:y val="5.1952875878034281E-3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30"/>
      <c:rotY val="0"/>
      <c:depthPercent val="10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6136253416398639E-2"/>
          <c:y val="0.1939077458659704"/>
          <c:w val="0.84166688638354648"/>
          <c:h val="0.71150565709312441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418-4C00-AF79-837A0CF23ED0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18-4C00-AF79-837A0CF23ED0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18-4C00-AF79-837A0CF23ED0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418-4C00-AF79-837A0CF23ED0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00B0F0"/>
                        </a:solidFill>
                      </a:rPr>
                      <a:t>1 класс</a:t>
                    </a:r>
                    <a:endParaRPr lang="ru-RU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418-4C00-AF79-837A0CF23ED0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rPr>
                      <a:t>2 класс</a:t>
                    </a:r>
                    <a:endParaRPr lang="ru-RU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418-4C00-AF79-837A0CF23ED0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400" dirty="0" smtClean="0"/>
                      <a:t>3 класс</a:t>
                    </a:r>
                    <a:endParaRPr lang="ru-RU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5418-4C00-AF79-837A0CF23ED0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sz="1400" dirty="0" smtClean="0">
                        <a:solidFill>
                          <a:srgbClr val="FFFF00"/>
                        </a:solidFill>
                      </a:rPr>
                      <a:t>4 класс</a:t>
                    </a:r>
                    <a:endParaRPr lang="ru-RU" dirty="0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5418-4C00-AF79-837A0CF23E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lt1">
                        <a:lumMod val="8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lt1">
                      <a:lumMod val="95000"/>
                      <a:alpha val="54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Лист1!$B$3:$B$6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Лист1!$C$3:$C$6</c:f>
              <c:numCache>
                <c:formatCode>0%</c:formatCode>
                <c:ptCount val="4"/>
                <c:pt idx="0">
                  <c:v>0.02</c:v>
                </c:pt>
                <c:pt idx="1">
                  <c:v>0.1</c:v>
                </c:pt>
                <c:pt idx="2">
                  <c:v>0.52</c:v>
                </c:pt>
                <c:pt idx="3">
                  <c:v>0.36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418-4C00-AF79-837A0CF23ED0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8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704B61-46A1-472F-A682-DEDD459D2FDC}" type="datetimeFigureOut">
              <a:rPr lang="ru-RU" smtClean="0"/>
              <a:t>25.01.2017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C2794-BC41-46F1-8640-58D68DBB1C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677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F328A-8963-4746-83FB-7A33B07BA740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666B8-A449-4599-A638-4068776FABF8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58A3-EB0D-4658-8307-03603BD31B7D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C357-5FD3-4A12-B517-31F6DF46FC00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AF0C1-A610-4CE7-A520-144CC0C3CB5F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99EE2-899C-4322-B21B-377A20215AAA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E25F-5DAF-4E05-B4BA-48F3DFFF8148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59B7E4-7BCB-46C5-80A0-94A7B5AF29CB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54C9A-0CB8-4A21-8747-B8130E88D523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2D88A-8392-43A1-98C1-0B27D6ED2DE3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BD5D2-8637-47D9-B6BE-B6CE2AFCEE41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C5E03-2ECC-48EA-8DB8-CCF0E97E9C01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367A9-93B5-4269-A07F-BEA8CDD694B1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09C13-90EC-408C-A155-B81758F304AF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34D48-911F-47EF-B6DC-E4E31E17BE19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144C3-22F9-43A0-985B-37F059312502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0A500-B9BA-40E3-820A-FDE34BF4BD2F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DBD982A-002A-4101-B55C-5AF074316C83}" type="datetime1">
              <a:rPr lang="en-US" smtClean="0"/>
              <a:t>1/25/2017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65614" y="1779813"/>
            <a:ext cx="9037409" cy="1526723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Совершенствование законодательства в области промышленной безопасности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15378" y="3939041"/>
            <a:ext cx="6987645" cy="1193398"/>
          </a:xfrm>
        </p:spPr>
        <p:txBody>
          <a:bodyPr>
            <a:noAutofit/>
          </a:bodyPr>
          <a:lstStyle/>
          <a:p>
            <a:pPr algn="l"/>
            <a:r>
              <a:rPr lang="ru-RU" sz="1600" dirty="0" smtClean="0"/>
              <a:t>Денисов Александр Викторович – Первый заместитель генерального директора ОАО «НТЦ «Промышленная безопасность», </a:t>
            </a:r>
            <a:r>
              <a:rPr lang="ru-RU" sz="1600" dirty="0" smtClean="0"/>
              <a:t>ученый </a:t>
            </a:r>
            <a:r>
              <a:rPr lang="ru-RU" sz="1600" dirty="0" smtClean="0"/>
              <a:t>секретарь Научно-технического совета </a:t>
            </a:r>
            <a:r>
              <a:rPr lang="ru-RU" sz="1600" dirty="0" err="1" smtClean="0"/>
              <a:t>Ростехнадзора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90874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836" y="416378"/>
            <a:ext cx="10018713" cy="979715"/>
          </a:xfrm>
        </p:spPr>
        <p:txBody>
          <a:bodyPr>
            <a:noAutofit/>
          </a:bodyPr>
          <a:lstStyle/>
          <a:p>
            <a:r>
              <a:rPr lang="ru-RU" sz="2600" dirty="0" smtClean="0"/>
              <a:t>План </a:t>
            </a:r>
            <a:r>
              <a:rPr lang="ru-RU" sz="2600" dirty="0"/>
              <a:t>нормотворческой деятельности Федеральной службы по экологическому, технологическому и атомному надзору на 2017 год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33548" y="6196694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10</a:t>
            </a:fld>
            <a:endParaRPr lang="en-U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869621"/>
            <a:ext cx="10018713" cy="3921580"/>
          </a:xfrm>
        </p:spPr>
        <p:txBody>
          <a:bodyPr>
            <a:noAutofit/>
          </a:bodyPr>
          <a:lstStyle/>
          <a:p>
            <a:pPr lvl="0">
              <a:buClr>
                <a:srgbClr val="30ACEC">
                  <a:lumMod val="75000"/>
                </a:srgbClr>
              </a:buClr>
            </a:pPr>
            <a:r>
              <a:rPr lang="ru-RU" sz="1800" dirty="0">
                <a:solidFill>
                  <a:prstClr val="black"/>
                </a:solidFill>
              </a:rPr>
              <a:t>Проект постановления Правительства Российской Федерации «Об аттестации по вопросам безопасности гидротехнических сооружений, промышленной безопасности опасных производственных объектов, надежности и безопасности в сфере электроэнергетики</a:t>
            </a:r>
            <a:r>
              <a:rPr lang="ru-RU" sz="1800" dirty="0" smtClean="0">
                <a:solidFill>
                  <a:prstClr val="black"/>
                </a:solidFill>
              </a:rPr>
              <a:t>»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(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</a:rPr>
              <a:t>срок разработки: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в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</a:rPr>
              <a:t>течение 6 месяцев со дня принятия Федерального закона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 lvl="0">
              <a:buClr>
                <a:srgbClr val="30ACEC">
                  <a:lumMod val="75000"/>
                </a:srgbClr>
              </a:buClr>
            </a:pPr>
            <a:endParaRPr lang="ru-RU" sz="1800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0">
              <a:buClr>
                <a:srgbClr val="30ACEC">
                  <a:lumMod val="75000"/>
                </a:srgbClr>
              </a:buClr>
            </a:pPr>
            <a:r>
              <a:rPr lang="ru-RU" sz="1800" dirty="0">
                <a:solidFill>
                  <a:prstClr val="black"/>
                </a:solidFill>
              </a:rPr>
              <a:t>Проект приказа </a:t>
            </a:r>
            <a:r>
              <a:rPr lang="ru-RU" sz="1800" dirty="0" err="1">
                <a:solidFill>
                  <a:prstClr val="black"/>
                </a:solidFill>
              </a:rPr>
              <a:t>Ростехнадзора</a:t>
            </a:r>
            <a:r>
              <a:rPr lang="ru-RU" sz="1800" dirty="0">
                <a:solidFill>
                  <a:prstClr val="black"/>
                </a:solidFill>
              </a:rPr>
              <a:t> «Об утверждении Административного регламента по предоставлению Федеральной службой по экологическому, технологическому и атомному надзору государственной услуги по аттестации работников опасных производственных объектов, гидротехнических сооружений и объектов электроэнергетики»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</a:rPr>
              <a:t>(срок разработки: В течение 6 месяцев со дня принятия постановления Правительства Российской Федерации, предусмотренного пунктом </a:t>
            </a:r>
            <a:r>
              <a:rPr lang="ru-RU" sz="1800" dirty="0" smtClean="0">
                <a:solidFill>
                  <a:schemeClr val="accent4">
                    <a:lumMod val="50000"/>
                  </a:schemeClr>
                </a:solidFill>
              </a:rPr>
              <a:t>9 раздела II)</a:t>
            </a:r>
            <a:endParaRPr lang="ru-RU" sz="1300" dirty="0" smtClean="0"/>
          </a:p>
        </p:txBody>
      </p:sp>
    </p:spTree>
    <p:extLst>
      <p:ext uri="{BB962C8B-B14F-4D97-AF65-F5344CB8AC3E}">
        <p14:creationId xmlns:p14="http://schemas.microsoft.com/office/powerpoint/2010/main" val="353774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925" y="62500"/>
            <a:ext cx="10018713" cy="1047843"/>
          </a:xfrm>
        </p:spPr>
        <p:txBody>
          <a:bodyPr>
            <a:noAutofit/>
          </a:bodyPr>
          <a:lstStyle/>
          <a:p>
            <a:r>
              <a:rPr lang="ru-RU" sz="2400" dirty="0"/>
              <a:t>Изменения в 116-ФЗ от 04.03.2013 </a:t>
            </a:r>
            <a:r>
              <a:rPr lang="ru-RU" sz="2400" dirty="0" smtClean="0"/>
              <a:t>№22-ФЗ ввели классификацию ОПО тем самым задав основы для риск-ориентированного подхода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3249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smtClean="0"/>
              <a:pPr/>
              <a:t>11</a:t>
            </a:fld>
            <a:endParaRPr lang="en-US" sz="16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3807693"/>
              </p:ext>
            </p:extLst>
          </p:nvPr>
        </p:nvGraphicFramePr>
        <p:xfrm>
          <a:off x="1960180" y="1612846"/>
          <a:ext cx="9777638" cy="2444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905000" y="4359440"/>
            <a:ext cx="977763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Плановые проверки для объектов </a:t>
            </a:r>
            <a:r>
              <a:rPr lang="en-US" dirty="0" smtClean="0">
                <a:latin typeface="Times New Roman" panose="02020603050405020304" pitchFamily="18" charset="0"/>
              </a:rPr>
              <a:t>I </a:t>
            </a:r>
            <a:r>
              <a:rPr lang="ru-RU" dirty="0" smtClean="0">
                <a:latin typeface="Times New Roman" panose="02020603050405020304" pitchFamily="18" charset="0"/>
              </a:rPr>
              <a:t>и </a:t>
            </a:r>
            <a:r>
              <a:rPr lang="en-US" dirty="0" smtClean="0">
                <a:latin typeface="Times New Roman" panose="02020603050405020304" pitchFamily="18" charset="0"/>
              </a:rPr>
              <a:t>II </a:t>
            </a:r>
            <a:r>
              <a:rPr lang="ru-RU" dirty="0" smtClean="0">
                <a:latin typeface="Times New Roman" panose="02020603050405020304" pitchFamily="18" charset="0"/>
              </a:rPr>
              <a:t>классов опасности –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не чаще 1 раза в год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Плановые проверки для объектов </a:t>
            </a:r>
            <a:r>
              <a:rPr lang="en-US" dirty="0" smtClean="0">
                <a:latin typeface="Times New Roman" panose="02020603050405020304" pitchFamily="18" charset="0"/>
              </a:rPr>
              <a:t>III </a:t>
            </a:r>
            <a:r>
              <a:rPr lang="ru-RU" dirty="0" smtClean="0">
                <a:latin typeface="Times New Roman" panose="02020603050405020304" pitchFamily="18" charset="0"/>
              </a:rPr>
              <a:t>класса опасности –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не чаще 1 раза в 3 года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Плановые проверки для объектов </a:t>
            </a:r>
            <a:r>
              <a:rPr lang="en-US" dirty="0" smtClean="0">
                <a:latin typeface="Times New Roman" panose="02020603050405020304" pitchFamily="18" charset="0"/>
              </a:rPr>
              <a:t>IV </a:t>
            </a:r>
            <a:r>
              <a:rPr lang="ru-RU" dirty="0" smtClean="0">
                <a:latin typeface="Times New Roman" panose="02020603050405020304" pitchFamily="18" charset="0"/>
              </a:rPr>
              <a:t>класса опасности –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не проводятся!</a:t>
            </a:r>
          </a:p>
          <a:p>
            <a:pPr algn="just"/>
            <a:endParaRPr lang="ru-RU" dirty="0"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</a:rPr>
              <a:t>На объектах </a:t>
            </a:r>
            <a:r>
              <a:rPr lang="en-US" dirty="0" smtClean="0">
                <a:latin typeface="Times New Roman" panose="02020603050405020304" pitchFamily="18" charset="0"/>
              </a:rPr>
              <a:t>I </a:t>
            </a:r>
            <a:r>
              <a:rPr lang="ru-RU" dirty="0" smtClean="0">
                <a:latin typeface="Times New Roman" panose="02020603050405020304" pitchFamily="18" charset="0"/>
              </a:rPr>
              <a:t>класса опасности –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</a:rPr>
              <a:t>постоянный государственный надзор!</a:t>
            </a:r>
          </a:p>
        </p:txBody>
      </p:sp>
    </p:spTree>
    <p:extLst>
      <p:ext uri="{BB962C8B-B14F-4D97-AF65-F5344CB8AC3E}">
        <p14:creationId xmlns:p14="http://schemas.microsoft.com/office/powerpoint/2010/main" val="286000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925" y="62500"/>
            <a:ext cx="10018713" cy="984637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Изменение государственной политики в области контрольно-надзорной деятельности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3249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smtClean="0"/>
              <a:pPr/>
              <a:t>12</a:t>
            </a:fld>
            <a:endParaRPr lang="en-US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3925" y="1580537"/>
            <a:ext cx="101171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79639" y="1307690"/>
            <a:ext cx="1000142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Федеральный закон от 13.07.2015 N </a:t>
            </a:r>
            <a:r>
              <a:rPr lang="ru-RU" sz="1400" b="1" dirty="0" smtClean="0"/>
              <a:t>246-ФЗ "</a:t>
            </a:r>
            <a:r>
              <a:rPr lang="ru-RU" sz="1400" b="1" dirty="0"/>
              <a:t>О внесении изменений в Федеральный закон "О защите прав юридических лиц и индивидуальных предпринимателей при осуществлении государственного контроля (надзора) и муниципального </a:t>
            </a:r>
            <a:r>
              <a:rPr lang="ru-RU" sz="1400" b="1" dirty="0" smtClean="0"/>
              <a:t>контроля»</a:t>
            </a:r>
          </a:p>
          <a:p>
            <a:endParaRPr lang="ru-RU" sz="1400" b="1" dirty="0" smtClean="0"/>
          </a:p>
          <a:p>
            <a:r>
              <a:rPr lang="ru-RU" sz="1400" dirty="0"/>
              <a:t>"</a:t>
            </a:r>
            <a:r>
              <a:rPr lang="ru-RU" sz="1400" b="1" dirty="0"/>
              <a:t>Статья 8.1. Применение риск-ориентированного подхода при организации государственного контроля (надзора)</a:t>
            </a:r>
          </a:p>
          <a:p>
            <a:endParaRPr lang="ru-RU" sz="1400" b="1" dirty="0"/>
          </a:p>
          <a:p>
            <a:r>
              <a:rPr lang="ru-RU" sz="1400" dirty="0"/>
              <a:t>1. В целях оптимального использования трудовых, материальных и финансовых ресурсов, задействованных при осуществлении государственного контроля (надзора), снижения издержек юридических лиц, индивидуальных предпринимателей и повышения результативности своей деятельности органы государственного контроля (надзора) при организации отдельных видов государственного контроля (надзора), определяемых Правительством Российской Федерации, применяют риск-ориентированный подход.</a:t>
            </a:r>
          </a:p>
          <a:p>
            <a:r>
              <a:rPr lang="ru-RU" sz="1400" dirty="0"/>
              <a:t>2. </a:t>
            </a:r>
            <a:r>
              <a:rPr lang="ru-RU" sz="1400" b="1" dirty="0"/>
              <a:t>Риск-ориентированный подход представляет собой метод организации и осуществления государственного контроля (надзора), при котором в предусмотренных настоящим Федеральным законом случаях выбор интенсивности (формы, продолжительности, периодичности) проведения мероприятий по контролю определяется отнесением деятельности юридического лица, индивидуального предпринимателя и (или) используемых ими при осуществлении такой деятельности производственных объектов к определенной категории риска либо определенному классу (категории) опасности.</a:t>
            </a:r>
          </a:p>
          <a:p>
            <a:r>
              <a:rPr lang="ru-RU" sz="1400" dirty="0"/>
              <a:t>3. Отнесение к определенному классу (категории) опасности осуществляется органом государственного контроля (надзора) с учетом тяжести потенциальных негативных последствий возможного несоблюдения юридическими лицами, индивидуальными предпринимателями обязательных требований, а к определенной категории риска - также с учетом оценки вероятности несоблюдения соответствующих обязательных требований.</a:t>
            </a:r>
          </a:p>
          <a:p>
            <a:r>
              <a:rPr lang="ru-RU" sz="1400" dirty="0"/>
              <a:t>4. Критерии отнесения деятельности юридических лиц, индивидуальных предпринимателей и (или) используемых ими производственных объектов к определенной категории риска либо определенному классу (категории) опасности определяются Правительством Российской Федерации</a:t>
            </a:r>
            <a:r>
              <a:rPr lang="ru-RU" sz="1400" b="1" dirty="0"/>
              <a:t>, если такие критерии не установлены федеральным законом</a:t>
            </a:r>
            <a:r>
              <a:rPr lang="ru-RU" sz="1400" b="1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29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925" y="62500"/>
            <a:ext cx="10018713" cy="984637"/>
          </a:xfrm>
        </p:spPr>
        <p:txBody>
          <a:bodyPr>
            <a:noAutofit/>
          </a:bodyPr>
          <a:lstStyle/>
          <a:p>
            <a:r>
              <a:rPr lang="ru-RU" sz="2000" b="1" dirty="0"/>
              <a:t>Распоряжение Правительства РФ от 01.04.2016 </a:t>
            </a:r>
            <a:r>
              <a:rPr lang="ru-RU" sz="2000" b="1" dirty="0" smtClean="0"/>
              <a:t>№559-р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 smtClean="0"/>
              <a:t>«Об </a:t>
            </a:r>
            <a:r>
              <a:rPr lang="ru-RU" sz="2000" b="1" dirty="0"/>
              <a:t>утверждении плана мероприятий ("дорожной карты") по совершенствованию контрольно-надзорной деятельности в Российской Федерации на 2016 - 2017 </a:t>
            </a:r>
            <a:r>
              <a:rPr lang="ru-RU" sz="2000" b="1" dirty="0" smtClean="0"/>
              <a:t>годы»</a:t>
            </a: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3249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smtClean="0"/>
              <a:pPr/>
              <a:t>13</a:t>
            </a:fld>
            <a:endParaRPr lang="en-US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3925" y="1580537"/>
            <a:ext cx="1011714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600" dirty="0" smtClean="0"/>
              <a:t>Утвердить </a:t>
            </a:r>
            <a:r>
              <a:rPr lang="ru-RU" sz="1600" dirty="0"/>
              <a:t>план мероприятий ("дорожную карту") по совершенствованию контрольно-надзорной деятельности в Российской Федерации на 2016 - 2017 годы (далее - план</a:t>
            </a:r>
            <a:r>
              <a:rPr lang="ru-RU" sz="1600" dirty="0" smtClean="0"/>
              <a:t>).</a:t>
            </a:r>
          </a:p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endParaRPr lang="ru-RU" sz="1600" dirty="0" smtClean="0"/>
          </a:p>
          <a:p>
            <a:pPr algn="ctr"/>
            <a:r>
              <a:rPr lang="ru-RU" sz="1600" dirty="0" smtClean="0"/>
              <a:t>ПЛАН МЕРОПРИЯТИЙ </a:t>
            </a:r>
            <a:r>
              <a:rPr lang="ru-RU" sz="1600" dirty="0"/>
              <a:t>("ДОРОЖНАЯ КАРТА") ПО </a:t>
            </a:r>
            <a:r>
              <a:rPr lang="ru-RU" sz="1600" dirty="0" smtClean="0"/>
              <a:t>СОВЕРШЕНСТВОВАНИЮ КОНТРОЛЬНО-НАДЗОРНОЙ </a:t>
            </a:r>
            <a:r>
              <a:rPr lang="ru-RU" sz="1600" dirty="0"/>
              <a:t>ДЕЯТЕЛЬНОСТИ В РОССИЙСКОЙ </a:t>
            </a:r>
            <a:r>
              <a:rPr lang="ru-RU" sz="1600" dirty="0" smtClean="0"/>
              <a:t>ФЕДЕРАЦИИ НА </a:t>
            </a:r>
            <a:r>
              <a:rPr lang="ru-RU" sz="1600" dirty="0"/>
              <a:t>2016 - 2017 ГОДЫ</a:t>
            </a:r>
          </a:p>
          <a:p>
            <a:pPr algn="ctr"/>
            <a:endParaRPr lang="ru-RU" sz="1600" dirty="0"/>
          </a:p>
          <a:p>
            <a:pPr algn="just"/>
            <a:r>
              <a:rPr lang="ru-RU" sz="1600" dirty="0" smtClean="0"/>
              <a:t>1</a:t>
            </a:r>
            <a:r>
              <a:rPr lang="ru-RU" sz="1600" dirty="0"/>
              <a:t>. Реализация плана мероприятий ("дорожной карты") по совершенствованию контрольно-надзорной деятельности в Российской Федерации на 2016 - 2017 годы (далее - "дорожная карта") направлена на повышение результативности и эффективности контрольно-надзорной деятельности, в том числе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</a:rPr>
              <a:t>посредством внедрения в деятельность контрольно-надзорных органов риск-ориентированного подхода при организации и осуществлении контрольно-надзорной деятельности</a:t>
            </a:r>
            <a:r>
              <a:rPr lang="ru-RU" sz="1600" dirty="0" smtClean="0"/>
              <a:t>.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457999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925" y="62500"/>
            <a:ext cx="10018713" cy="2121900"/>
          </a:xfrm>
        </p:spPr>
        <p:txBody>
          <a:bodyPr>
            <a:noAutofit/>
          </a:bodyPr>
          <a:lstStyle/>
          <a:p>
            <a:r>
              <a:rPr lang="ru-RU" sz="2000" b="1" dirty="0"/>
              <a:t>Приказ </a:t>
            </a:r>
            <a:r>
              <a:rPr lang="ru-RU" sz="2000" b="1" dirty="0" err="1"/>
              <a:t>Ростехнадзора</a:t>
            </a:r>
            <a:r>
              <a:rPr lang="ru-RU" sz="2000" b="1" dirty="0"/>
              <a:t> от 17.10.2016 </a:t>
            </a:r>
            <a:r>
              <a:rPr lang="ru-RU" sz="2000" b="1" dirty="0" smtClean="0"/>
              <a:t>№421</a:t>
            </a:r>
            <a:r>
              <a:rPr lang="ru-RU" sz="2000" b="1" dirty="0"/>
              <a:t/>
            </a:r>
            <a:br>
              <a:rPr lang="ru-RU" sz="2000" b="1" dirty="0"/>
            </a:br>
            <a:r>
              <a:rPr lang="ru-RU" sz="2000" b="1" dirty="0"/>
              <a:t>"Об утверждении перечней правовых актов, содержащих обязательные требования, соблюдение которых оценивается при проведении мероприятий по контролю в рамках осуществления видов государственного контроля (надзора), отнесенных к компетенции Федеральной службы по экологическому, технологическому и атомному надзору</a:t>
            </a:r>
            <a:r>
              <a:rPr lang="ru-RU" sz="2000" b="1" dirty="0" smtClean="0"/>
              <a:t>"</a:t>
            </a: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3249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smtClean="0"/>
              <a:pPr/>
              <a:t>14</a:t>
            </a:fld>
            <a:endParaRPr lang="en-US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1466" y="2334070"/>
            <a:ext cx="101171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1338" algn="just"/>
            <a:r>
              <a:rPr lang="ru-RU" sz="1600" dirty="0"/>
              <a:t>В целях реализации плана мероприятий ("дорожной карты") по совершенствованию контрольно-надзорной деятельности в Российской Федерации на 2016 - 2017 годы, утвержденного распоряжением Правительства Российской Федерации от 1 апреля 2016 г. </a:t>
            </a:r>
            <a:r>
              <a:rPr lang="ru-RU" sz="1600" dirty="0" smtClean="0"/>
              <a:t>№559-р</a:t>
            </a:r>
            <a:r>
              <a:rPr lang="ru-RU" sz="1600" dirty="0"/>
              <a:t>, а также в соответствии с Методическими рекомендациями по составлению перечня правовых актов и их отдельных частей (положений), содержащих обязательные требования, соблюдение которых оценивается при проведении мероприятий по контролю в рамках отдельного вида государственного контроля (надзора), одобренными протоколом заседания подкомиссии по совершенствованию контрольных (надзорных) и разрешительных функций федеральных органов исполнительной власти при Правительственной комиссии по проведению административной реформы от 18 августа 2016 г. </a:t>
            </a:r>
            <a:r>
              <a:rPr lang="ru-RU" sz="1600" dirty="0" smtClean="0"/>
              <a:t>№6 </a:t>
            </a:r>
            <a:r>
              <a:rPr lang="ru-RU" sz="1600" dirty="0"/>
              <a:t>(далее - Методические рекомендации), приказываю</a:t>
            </a:r>
            <a:r>
              <a:rPr lang="ru-RU" sz="1600" dirty="0" smtClean="0"/>
              <a:t>:</a:t>
            </a:r>
          </a:p>
          <a:p>
            <a:pPr indent="541338" algn="just"/>
            <a:endParaRPr lang="ru-RU" sz="1600" dirty="0"/>
          </a:p>
          <a:p>
            <a:pPr indent="541338" algn="just"/>
            <a:r>
              <a:rPr lang="ru-RU" sz="1600" dirty="0"/>
              <a:t>1. Утвердить прилагаемые:</a:t>
            </a:r>
          </a:p>
          <a:p>
            <a:pPr indent="541338" algn="just"/>
            <a:r>
              <a:rPr lang="ru-RU" sz="1600" dirty="0"/>
              <a:t>Перечень актов, содержащих обязательные требования, соблюдение которых оценивается при проведении мероприятий по контролю при осуществлении федерального государственного надзора в области промышленной безопасности (приложение N 1); ……</a:t>
            </a:r>
          </a:p>
        </p:txBody>
      </p:sp>
    </p:spTree>
    <p:extLst>
      <p:ext uri="{BB962C8B-B14F-4D97-AF65-F5344CB8AC3E}">
        <p14:creationId xmlns:p14="http://schemas.microsoft.com/office/powerpoint/2010/main" val="196447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3925" y="62500"/>
            <a:ext cx="10018713" cy="1047843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Использование </a:t>
            </a:r>
            <a:r>
              <a:rPr lang="ru-RU" sz="2000" b="1" dirty="0"/>
              <a:t>системы дистанционного </a:t>
            </a:r>
            <a:r>
              <a:rPr lang="ru-RU" sz="2000" b="1" dirty="0" smtClean="0"/>
              <a:t>контроля</a:t>
            </a:r>
            <a:br>
              <a:rPr lang="ru-RU" sz="2000" b="1" dirty="0" smtClean="0"/>
            </a:b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32495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smtClean="0"/>
              <a:pPr/>
              <a:t>15</a:t>
            </a:fld>
            <a:endParaRPr lang="en-US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63924" y="1047137"/>
            <a:ext cx="1011714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/>
              <a:t>Основная идея системы дистанционного контроля основана на использовании риск-ориентированного подхода и заключается в оперативной оценке и прогнозировании любого инцидента и принятии превентивных мер по недопущению какой-либо аварии на опасном производственном объекте</a:t>
            </a:r>
            <a:r>
              <a:rPr lang="ru-RU" sz="1400" b="1" dirty="0" smtClean="0"/>
              <a:t>.</a:t>
            </a:r>
          </a:p>
          <a:p>
            <a:pPr algn="just"/>
            <a:endParaRPr lang="ru-RU" sz="1400" b="1" dirty="0"/>
          </a:p>
          <a:p>
            <a:pPr algn="just"/>
            <a:r>
              <a:rPr lang="ru-RU" sz="1400" b="1" dirty="0"/>
              <a:t>Это достигается путем непрерывного мониторинга состояния опасного производственного объекта в реальном режиме времени с использованием автоматизированной системы управления технологическим процессом (АСУ ТП); оперативной оценки рисков возникновения аварий; прогнозирования уровня промышленной безопасности, а также обеспечения возможности принятия </a:t>
            </a:r>
            <a:r>
              <a:rPr lang="ru-RU" sz="1400" b="1" dirty="0" err="1"/>
              <a:t>эксплуатантом</a:t>
            </a:r>
            <a:r>
              <a:rPr lang="ru-RU" sz="1400" b="1" dirty="0"/>
              <a:t> мер для предотвращения аварий.</a:t>
            </a:r>
          </a:p>
          <a:p>
            <a:pPr algn="just"/>
            <a:endParaRPr lang="ru-RU" sz="1400" b="1" dirty="0"/>
          </a:p>
          <a:p>
            <a:pPr algn="just"/>
            <a:r>
              <a:rPr lang="ru-RU" sz="1400" b="1" dirty="0" smtClean="0"/>
              <a:t>По </a:t>
            </a:r>
            <a:r>
              <a:rPr lang="ru-RU" sz="1400" b="1" dirty="0"/>
              <a:t>инициативе </a:t>
            </a:r>
            <a:r>
              <a:rPr lang="ru-RU" sz="1400" b="1" dirty="0" err="1"/>
              <a:t>Ростехнадзора</a:t>
            </a:r>
            <a:r>
              <a:rPr lang="ru-RU" sz="1400" b="1" dirty="0"/>
              <a:t> компания «ЛУКОЙЛ» реализовала пилотный проект по внедрению системы дистанционного контроля за состоянием промышленной безопасности на одном из своих опасных производственных объектов, а именно на морской </a:t>
            </a:r>
            <a:r>
              <a:rPr lang="ru-RU" sz="1400" b="1" dirty="0" err="1"/>
              <a:t>ледостойкой</a:t>
            </a:r>
            <a:r>
              <a:rPr lang="ru-RU" sz="1400" b="1" dirty="0"/>
              <a:t> стационарной платформе им. </a:t>
            </a:r>
            <a:r>
              <a:rPr lang="ru-RU" sz="1400" b="1" dirty="0" err="1"/>
              <a:t>Ю.Корчагина</a:t>
            </a:r>
            <a:r>
              <a:rPr lang="ru-RU" sz="1400" b="1" dirty="0"/>
              <a:t>.</a:t>
            </a:r>
          </a:p>
          <a:p>
            <a:pPr algn="just"/>
            <a:endParaRPr lang="ru-RU" sz="1400" b="1" dirty="0"/>
          </a:p>
          <a:p>
            <a:pPr algn="just"/>
            <a:r>
              <a:rPr lang="ru-RU" sz="1400" b="1" dirty="0"/>
              <a:t>В развитие проекта планируется оценить возможности внедрения данной системы на Волгоградском НПЗ, газоперерабатывающих заводах </a:t>
            </a:r>
            <a:r>
              <a:rPr lang="ru-RU" sz="1400" b="1" dirty="0" err="1"/>
              <a:t>СИБУРа</a:t>
            </a:r>
            <a:r>
              <a:rPr lang="ru-RU" sz="1400" b="1" dirty="0"/>
              <a:t> и Газпрома и других предприятиях.</a:t>
            </a:r>
          </a:p>
          <a:p>
            <a:pPr algn="just"/>
            <a:endParaRPr lang="ru-RU" sz="1400" b="1" dirty="0"/>
          </a:p>
          <a:p>
            <a:pPr algn="just"/>
            <a:r>
              <a:rPr lang="ru-RU" sz="1400" b="1" dirty="0"/>
              <a:t>В мае этого года </a:t>
            </a:r>
            <a:r>
              <a:rPr lang="ru-RU" sz="1400" b="1" dirty="0" err="1"/>
              <a:t>Ростехнадзор</a:t>
            </a:r>
            <a:r>
              <a:rPr lang="ru-RU" sz="1400" b="1" dirty="0"/>
              <a:t> показывал в действии систему дистанционного контроля Председателю Правительства </a:t>
            </a:r>
            <a:r>
              <a:rPr lang="ru-RU" sz="1400" b="1" dirty="0" smtClean="0"/>
              <a:t>РФ Дмитрию </a:t>
            </a:r>
            <a:r>
              <a:rPr lang="ru-RU" sz="1400" b="1" dirty="0"/>
              <a:t>Медведеву и </a:t>
            </a:r>
            <a:r>
              <a:rPr lang="ru-RU" sz="1400" b="1" dirty="0" smtClean="0"/>
              <a:t>Министру </a:t>
            </a:r>
            <a:r>
              <a:rPr lang="ru-RU" sz="1400" b="1" dirty="0"/>
              <a:t>энергетики </a:t>
            </a:r>
            <a:r>
              <a:rPr lang="ru-RU" sz="1400" b="1" dirty="0" smtClean="0"/>
              <a:t>РФ </a:t>
            </a:r>
            <a:r>
              <a:rPr lang="ru-RU" sz="1400" b="1" dirty="0"/>
              <a:t>Александру </a:t>
            </a:r>
            <a:r>
              <a:rPr lang="ru-RU" sz="1400" b="1" dirty="0" err="1"/>
              <a:t>Новаку</a:t>
            </a:r>
            <a:r>
              <a:rPr lang="ru-RU" sz="1400" b="1" dirty="0"/>
              <a:t>. Они высказали позицию о необходимости внедрения системы дистанционного надзора промышленной безопасности на опасных производственных объектах 1 класса опасности.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Если на законодательном уровне впоследствии будет предусмотрена возможность использования системы дистанционного контроля вместо традиционной, то это будет уникальным решением мирового уровня.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726253" y="6171616"/>
            <a:ext cx="30548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/>
              <a:t>Источник: </a:t>
            </a:r>
            <a:r>
              <a:rPr lang="en-US" sz="1200" dirty="0" smtClean="0">
                <a:solidFill>
                  <a:schemeClr val="accent1">
                    <a:lumMod val="75000"/>
                  </a:schemeClr>
                </a:solidFill>
              </a:rPr>
              <a:t>http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://gosnadzor.ru/news/64/1353/</a:t>
            </a:r>
            <a:endParaRPr lang="ru-RU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58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90446" y="2833009"/>
            <a:ext cx="10018713" cy="151039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Спасибо за внимание!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7625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9" y="73479"/>
            <a:ext cx="9775823" cy="392188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Дифференциация мер обеспечения промышленной безопасности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33548" y="6196694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2</a:t>
            </a:fld>
            <a:endParaRPr lang="en-U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1341229"/>
              </p:ext>
            </p:extLst>
          </p:nvPr>
        </p:nvGraphicFramePr>
        <p:xfrm>
          <a:off x="1828799" y="533405"/>
          <a:ext cx="9775823" cy="5582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8068">
                  <a:extLst>
                    <a:ext uri="{9D8B030D-6E8A-4147-A177-3AD203B41FA5}">
                      <a16:colId xmlns:a16="http://schemas.microsoft.com/office/drawing/2014/main" xmlns="" val="1798041078"/>
                    </a:ext>
                  </a:extLst>
                </a:gridCol>
                <a:gridCol w="1041400">
                  <a:extLst>
                    <a:ext uri="{9D8B030D-6E8A-4147-A177-3AD203B41FA5}">
                      <a16:colId xmlns:a16="http://schemas.microsoft.com/office/drawing/2014/main" xmlns="" val="2712897659"/>
                    </a:ext>
                  </a:extLst>
                </a:gridCol>
                <a:gridCol w="1032933">
                  <a:extLst>
                    <a:ext uri="{9D8B030D-6E8A-4147-A177-3AD203B41FA5}">
                      <a16:colId xmlns:a16="http://schemas.microsoft.com/office/drawing/2014/main" xmlns="" val="3763178328"/>
                    </a:ext>
                  </a:extLst>
                </a:gridCol>
                <a:gridCol w="1032933">
                  <a:extLst>
                    <a:ext uri="{9D8B030D-6E8A-4147-A177-3AD203B41FA5}">
                      <a16:colId xmlns:a16="http://schemas.microsoft.com/office/drawing/2014/main" xmlns="" val="2280223489"/>
                    </a:ext>
                  </a:extLst>
                </a:gridCol>
                <a:gridCol w="970489">
                  <a:extLst>
                    <a:ext uri="{9D8B030D-6E8A-4147-A177-3AD203B41FA5}">
                      <a16:colId xmlns:a16="http://schemas.microsoft.com/office/drawing/2014/main" xmlns="" val="3402668667"/>
                    </a:ext>
                  </a:extLst>
                </a:gridCol>
              </a:tblGrid>
              <a:tr h="3789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Метод регулирования</a:t>
                      </a:r>
                      <a:endParaRPr lang="ru-RU" sz="1400" dirty="0"/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Класс опасности ОПО</a:t>
                      </a:r>
                      <a:endParaRPr lang="ru-RU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2549111"/>
                  </a:ext>
                </a:extLst>
              </a:tr>
              <a:tr h="247588"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II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III</a:t>
                      </a:r>
                      <a:endParaRPr lang="ru-RU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IV</a:t>
                      </a:r>
                      <a:endParaRPr lang="ru-RU" sz="14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538078670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Лицензирование (для взрывопожароопасных и химически опасных ОПО)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08489441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u="sng" dirty="0" smtClean="0"/>
                        <a:t>Федеральный государственный надзор:</a:t>
                      </a:r>
                    </a:p>
                    <a:p>
                      <a:pPr algn="l"/>
                      <a:r>
                        <a:rPr lang="en-US" sz="1200" dirty="0" smtClean="0"/>
                        <a:t>     </a:t>
                      </a:r>
                      <a:r>
                        <a:rPr lang="ru-RU" sz="1200" dirty="0" smtClean="0"/>
                        <a:t>- режим постоянного надзора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822562171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     </a:t>
                      </a:r>
                      <a:r>
                        <a:rPr lang="ru-RU" sz="1200" dirty="0" smtClean="0"/>
                        <a:t>- плановые проверки не чаще, чем 1 раз через год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82912048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     </a:t>
                      </a:r>
                      <a:r>
                        <a:rPr lang="ru-RU" sz="1200" dirty="0" smtClean="0"/>
                        <a:t>- плановые проверки не чаще, чем 1 раз через 3 года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637122833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     </a:t>
                      </a:r>
                      <a:r>
                        <a:rPr lang="ru-RU" sz="1200" dirty="0" smtClean="0"/>
                        <a:t>- внеплановые проверки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287207225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Предоставление сведений об осуществлении</a:t>
                      </a:r>
                    </a:p>
                    <a:p>
                      <a:pPr algn="l"/>
                      <a:r>
                        <a:rPr lang="ru-RU" sz="1200" dirty="0" smtClean="0"/>
                        <a:t>производственного контроля в электронной форме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16349810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Разработка декларации промышленной</a:t>
                      </a:r>
                    </a:p>
                    <a:p>
                      <a:pPr algn="l"/>
                      <a:r>
                        <a:rPr lang="ru-RU" sz="1200" dirty="0" smtClean="0"/>
                        <a:t>безопасности </a:t>
                      </a:r>
                      <a:r>
                        <a:rPr lang="ru-RU" sz="1200" dirty="0" smtClean="0"/>
                        <a:t>(для ОПО, идентифицируемых по признаку наличия опасных веществ)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82339968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Разработка систем управления промышленной</a:t>
                      </a:r>
                    </a:p>
                    <a:p>
                      <a:pPr algn="l"/>
                      <a:r>
                        <a:rPr lang="ru-RU" sz="1200" dirty="0" smtClean="0"/>
                        <a:t>безопасностью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24947368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Разработка планов мероприятий по локализации и</a:t>
                      </a:r>
                    </a:p>
                    <a:p>
                      <a:pPr algn="l"/>
                      <a:r>
                        <a:rPr lang="ru-RU" sz="1200" dirty="0" smtClean="0"/>
                        <a:t>ликвидации последствий аварий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601992916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Создание вспомогательных горноспасательных</a:t>
                      </a:r>
                    </a:p>
                    <a:p>
                      <a:pPr algn="l"/>
                      <a:r>
                        <a:rPr lang="ru-RU" sz="1200" dirty="0" smtClean="0"/>
                        <a:t>команд </a:t>
                      </a:r>
                      <a:r>
                        <a:rPr lang="ru-RU" sz="1200" dirty="0" smtClean="0"/>
                        <a:t>(для ОПО, на которых ведутся горные работы)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051074248"/>
                  </a:ext>
                </a:extLst>
              </a:tr>
              <a:tr h="3789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Обязательное страхование гражданской</a:t>
                      </a:r>
                    </a:p>
                    <a:p>
                      <a:pPr algn="l"/>
                      <a:r>
                        <a:rPr lang="ru-RU" sz="1200" dirty="0" smtClean="0"/>
                        <a:t>ответственности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+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2086007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5541" y="514349"/>
            <a:ext cx="9797482" cy="1132930"/>
          </a:xfrm>
        </p:spPr>
        <p:txBody>
          <a:bodyPr>
            <a:noAutofit/>
          </a:bodyPr>
          <a:lstStyle/>
          <a:p>
            <a:r>
              <a:rPr lang="ru-RU" sz="2400" b="1" dirty="0"/>
              <a:t>Федеральный закон от 03.07.2016 N 283-ФЗ  «О внесении изменений в отдельные законодательные акты Российской Федерации»: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56989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3</a:t>
            </a:fld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541" y="1910444"/>
            <a:ext cx="10018713" cy="3839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i="1" dirty="0"/>
              <a:t>Изменения в Федеральный закон от 21 июля 1997 года N 116-ФЗ "О промышленной безопасности опасных производственных объектов"</a:t>
            </a:r>
          </a:p>
          <a:p>
            <a:pPr marL="0" indent="0">
              <a:buNone/>
            </a:pPr>
            <a:r>
              <a:rPr lang="ru-RU" sz="1600" dirty="0" smtClean="0"/>
              <a:t>1</a:t>
            </a:r>
            <a:r>
              <a:rPr lang="ru-RU" sz="1600" dirty="0"/>
              <a:t>) статью 3 дополнить пунктом 5 следующего содержания:</a:t>
            </a:r>
          </a:p>
          <a:p>
            <a:pPr marL="0" indent="0">
              <a:buNone/>
            </a:pPr>
            <a:r>
              <a:rPr lang="ru-RU" sz="1600" dirty="0"/>
              <a:t>"5. В целях содействия соблюдению требований промышленной безопасности федеральный орган исполнительной власти в области промышленной безопасности вправе утверждать содержащие разъяснения требований промышленной безопасности и рекомендации по их применению </a:t>
            </a:r>
            <a:r>
              <a:rPr lang="ru-RU" sz="1600" b="1" dirty="0">
                <a:solidFill>
                  <a:schemeClr val="accent4">
                    <a:lumMod val="50000"/>
                  </a:schemeClr>
                </a:solidFill>
              </a:rPr>
              <a:t>руководства по безопасности</a:t>
            </a:r>
            <a:r>
              <a:rPr lang="ru-RU" sz="1600" dirty="0" smtClean="0"/>
              <a:t>.";</a:t>
            </a:r>
          </a:p>
          <a:p>
            <a:pPr marL="0" indent="0">
              <a:buNone/>
            </a:pPr>
            <a:endParaRPr lang="ru-RU" sz="500" i="1" dirty="0" smtClean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внесения изменений в 116-ФЗ </a:t>
            </a:r>
            <a:r>
              <a:rPr lang="ru-RU" sz="1600" i="1" dirty="0" err="1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Ростехнадзором</a:t>
            </a:r>
            <a:r>
              <a:rPr lang="ru-RU" sz="1600" i="1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было принято 7 Руководств по безопасности.</a:t>
            </a:r>
          </a:p>
          <a:p>
            <a:pPr marL="0" indent="0">
              <a:buNone/>
            </a:pPr>
            <a:endParaRPr lang="ru-RU" sz="1600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5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771" y="318407"/>
            <a:ext cx="9576252" cy="969644"/>
          </a:xfrm>
        </p:spPr>
        <p:txBody>
          <a:bodyPr>
            <a:noAutofit/>
          </a:bodyPr>
          <a:lstStyle/>
          <a:p>
            <a:r>
              <a:rPr lang="ru-RU" sz="2400" b="1" dirty="0"/>
              <a:t>Федеральный закон от 03.07.2016 N 283-ФЗ  «О внесении изменений в отдельные законодательные акты Российской Федерации»: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56989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4</a:t>
            </a:fld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540" y="1494064"/>
            <a:ext cx="10018713" cy="431074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400" i="1" dirty="0">
                <a:solidFill>
                  <a:srgbClr val="0000FF"/>
                </a:solidFill>
              </a:rPr>
              <a:t>Изменения </a:t>
            </a:r>
            <a:r>
              <a:rPr lang="ru-RU" sz="1400" i="1" dirty="0" smtClean="0">
                <a:solidFill>
                  <a:srgbClr val="0000FF"/>
                </a:solidFill>
              </a:rPr>
              <a:t>в Федеральный </a:t>
            </a:r>
            <a:r>
              <a:rPr lang="ru-RU" sz="1400" i="1" dirty="0">
                <a:solidFill>
                  <a:srgbClr val="0000FF"/>
                </a:solidFill>
              </a:rPr>
              <a:t>закон от 21 июля 1997 года N 116-ФЗ "О промышленной безопасности опасных производственных объектов</a:t>
            </a:r>
            <a:r>
              <a:rPr lang="ru-RU" sz="1400" i="1" dirty="0" smtClean="0">
                <a:solidFill>
                  <a:srgbClr val="0000FF"/>
                </a:solidFill>
              </a:rPr>
              <a:t>"</a:t>
            </a:r>
          </a:p>
          <a:p>
            <a:pPr marL="0" indent="0">
              <a:buNone/>
            </a:pPr>
            <a:r>
              <a:rPr lang="ru-RU" sz="1500" dirty="0" smtClean="0"/>
              <a:t>Статья </a:t>
            </a:r>
            <a:r>
              <a:rPr lang="ru-RU" sz="1500" dirty="0"/>
              <a:t>16.2. Общественный контроль в области промышленной безопасности</a:t>
            </a:r>
          </a:p>
          <a:p>
            <a:pPr marL="0" indent="0">
              <a:buNone/>
            </a:pPr>
            <a:r>
              <a:rPr lang="ru-RU" sz="1400" dirty="0" smtClean="0"/>
              <a:t> </a:t>
            </a:r>
            <a:r>
              <a:rPr lang="ru-RU" sz="1400" dirty="0"/>
              <a:t>3.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Общественный инспектор</a:t>
            </a:r>
            <a:r>
              <a:rPr lang="ru-RU" sz="1400" dirty="0"/>
              <a:t> в области промышленной безопасности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обязан</a:t>
            </a:r>
            <a:r>
              <a:rPr lang="ru-RU" sz="1400" dirty="0"/>
              <a:t>:</a:t>
            </a:r>
          </a:p>
          <a:p>
            <a:pPr marL="0" indent="0">
              <a:buNone/>
            </a:pPr>
            <a:r>
              <a:rPr lang="ru-RU" sz="1400" dirty="0"/>
              <a:t>а) информировать территориальный орган федерального органа исполнительной власти в области промышленной безопасности о выявленных им нарушениях требований промышленной безопасности;</a:t>
            </a:r>
          </a:p>
          <a:p>
            <a:pPr marL="0" indent="0">
              <a:buNone/>
            </a:pPr>
            <a:r>
              <a:rPr lang="ru-RU" sz="1400" dirty="0"/>
              <a:t>б) оказывать содействие федеральному органу исполнительной власти в области промышленной безопасности в проведении мероприятий по контролю и техническом расследовании причин аварии на опасном производственном объекте.</a:t>
            </a:r>
          </a:p>
          <a:p>
            <a:pPr marL="0" indent="0">
              <a:buNone/>
            </a:pPr>
            <a:r>
              <a:rPr lang="ru-RU" sz="1400" dirty="0"/>
              <a:t>4.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Общественный инспектор</a:t>
            </a:r>
            <a:r>
              <a:rPr lang="ru-RU" sz="1400" b="1" dirty="0"/>
              <a:t> </a:t>
            </a:r>
            <a:r>
              <a:rPr lang="ru-RU" sz="1400" dirty="0"/>
              <a:t>в области промышленной безопасности </a:t>
            </a:r>
            <a:r>
              <a:rPr lang="ru-RU" sz="1400" b="1" dirty="0">
                <a:solidFill>
                  <a:schemeClr val="accent4">
                    <a:lumMod val="50000"/>
                  </a:schemeClr>
                </a:solidFill>
              </a:rPr>
              <a:t>вправе</a:t>
            </a:r>
            <a:r>
              <a:rPr lang="ru-RU" sz="1400" dirty="0"/>
              <a:t>:</a:t>
            </a:r>
          </a:p>
          <a:p>
            <a:pPr marL="0" indent="0">
              <a:buNone/>
            </a:pPr>
            <a:r>
              <a:rPr lang="ru-RU" sz="1400" dirty="0"/>
              <a:t>а) осуществлять наблюдение за соблюдением организациями, эксплуатирующими опасные производственные объекты, требований промышленной безопасности;</a:t>
            </a:r>
          </a:p>
          <a:p>
            <a:pPr marL="0" indent="0">
              <a:buNone/>
            </a:pPr>
            <a:r>
              <a:rPr lang="ru-RU" sz="1400" dirty="0"/>
              <a:t>б) представлять организациям, эксплуатирующим опасные производственные объекты, предложения об устранении нарушений требований промышленной безопасности;</a:t>
            </a:r>
          </a:p>
          <a:p>
            <a:pPr marL="0" indent="0">
              <a:buNone/>
            </a:pPr>
            <a:r>
              <a:rPr lang="ru-RU" sz="1400" dirty="0"/>
              <a:t>в) принимать участие в мероприятиях по контролю, проводимых федеральным органом исполнительной власти в области промышленной безопасности, и техническом расследовании причин аварии на опасном производственном объекте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2879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771" y="449035"/>
            <a:ext cx="9576252" cy="839015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Техническое </a:t>
            </a:r>
            <a:r>
              <a:rPr lang="ru-RU" sz="2200" b="1" dirty="0"/>
              <a:t>диагностирование технических устройств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56989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5</a:t>
            </a:fld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2883" y="1804307"/>
            <a:ext cx="10018713" cy="394335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i="1" dirty="0"/>
              <a:t>Федеральный закон от 21 июля 1997 года N 116-ФЗ </a:t>
            </a:r>
            <a:r>
              <a:rPr lang="ru-RU" sz="1300" i="1" dirty="0" smtClean="0"/>
              <a:t>«О </a:t>
            </a:r>
            <a:r>
              <a:rPr lang="ru-RU" sz="1300" i="1" dirty="0"/>
              <a:t>промышленной безопасности опасных производственных </a:t>
            </a:r>
            <a:r>
              <a:rPr lang="ru-RU" sz="1300" i="1" dirty="0" smtClean="0"/>
              <a:t>объектов»: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i="1" dirty="0" smtClean="0"/>
              <a:t>Организация</a:t>
            </a:r>
            <a:r>
              <a:rPr lang="ru-RU" sz="1300" i="1" dirty="0"/>
              <a:t>, эксплуатирующая опасный производственный объект, обязана</a:t>
            </a:r>
            <a:r>
              <a:rPr lang="ru-RU" sz="1300" i="1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i="1" dirty="0" smtClean="0"/>
              <a:t>…</a:t>
            </a:r>
            <a:endParaRPr lang="ru-RU" sz="1300" i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i="1" dirty="0" smtClean="0"/>
              <a:t>обеспечивать </a:t>
            </a:r>
            <a:r>
              <a:rPr lang="ru-RU" sz="1300" i="1" dirty="0"/>
              <a:t>проведение экспертизы промышленной безопасности зданий, сооружений и технических устройств, применяемых на опасном производственном объекте, а также </a:t>
            </a:r>
            <a:r>
              <a:rPr lang="ru-RU" sz="1300" i="1" dirty="0">
                <a:solidFill>
                  <a:schemeClr val="accent4">
                    <a:lumMod val="75000"/>
                  </a:schemeClr>
                </a:solidFill>
              </a:rPr>
              <a:t>проводить диагностику, испытания, освидетельствование сооружений и технических устройств, применяемых на опасном производственном объекте</a:t>
            </a:r>
            <a:r>
              <a:rPr lang="ru-RU" sz="1300" i="1" dirty="0"/>
              <a:t>, в установленные сроки и по предъявляемому в установленном порядке предписанию федерального органа исполнительной власти в области промышленной безопасности, или его территориального </a:t>
            </a:r>
            <a:r>
              <a:rPr lang="ru-RU" sz="1300" i="1" dirty="0" smtClean="0"/>
              <a:t>органа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i="1" dirty="0" smtClean="0"/>
              <a:t>….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300" i="1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300" i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>
                <a:solidFill>
                  <a:srgbClr val="0000FF"/>
                </a:solidFill>
              </a:rPr>
              <a:t>Положение о порядке продления срока безопасной эксплуатации технических </a:t>
            </a:r>
            <a:r>
              <a:rPr lang="ru-RU" sz="1300" dirty="0" smtClean="0">
                <a:solidFill>
                  <a:srgbClr val="0000FF"/>
                </a:solidFill>
              </a:rPr>
              <a:t>устройств, оборудования </a:t>
            </a:r>
            <a:r>
              <a:rPr lang="ru-RU" sz="1300" dirty="0">
                <a:solidFill>
                  <a:srgbClr val="0000FF"/>
                </a:solidFill>
              </a:rPr>
              <a:t>и сооружений на опасных производственных объектах (утв. </a:t>
            </a:r>
            <a:r>
              <a:rPr lang="ru-RU" sz="1300" dirty="0" smtClean="0">
                <a:solidFill>
                  <a:srgbClr val="0000FF"/>
                </a:solidFill>
              </a:rPr>
              <a:t>постановлением Госгортехнадзора </a:t>
            </a:r>
            <a:r>
              <a:rPr lang="ru-RU" sz="1300" dirty="0">
                <a:solidFill>
                  <a:srgbClr val="0000FF"/>
                </a:solidFill>
              </a:rPr>
              <a:t>РФ от 09.07.2002 </a:t>
            </a:r>
            <a:r>
              <a:rPr lang="ru-RU" sz="1300" dirty="0" smtClean="0">
                <a:solidFill>
                  <a:srgbClr val="0000FF"/>
                </a:solidFill>
              </a:rPr>
              <a:t>№43)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</a:rPr>
              <a:t>(утратило силу, приказ </a:t>
            </a:r>
            <a:r>
              <a:rPr lang="ru-RU" sz="1300" dirty="0">
                <a:solidFill>
                  <a:schemeClr val="accent5">
                    <a:lumMod val="50000"/>
                  </a:schemeClr>
                </a:solidFill>
              </a:rPr>
              <a:t>Минприроды РФ от 30.06.2009 </a:t>
            </a:r>
            <a:r>
              <a:rPr lang="ru-RU" sz="1300" dirty="0" smtClean="0">
                <a:solidFill>
                  <a:schemeClr val="accent5">
                    <a:lumMod val="50000"/>
                  </a:schemeClr>
                </a:solidFill>
              </a:rPr>
              <a:t>№195 )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3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>
                <a:solidFill>
                  <a:srgbClr val="002060"/>
                </a:solidFill>
              </a:rPr>
              <a:t>Рекомендации </a:t>
            </a:r>
            <a:r>
              <a:rPr lang="ru-RU" sz="1300" dirty="0">
                <a:solidFill>
                  <a:srgbClr val="002060"/>
                </a:solidFill>
              </a:rPr>
              <a:t>парламентских слушаний от 04.02.2016 г.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Федеральной службе по экологическому, технологическому и атомному надзору: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- разработать </a:t>
            </a:r>
            <a:r>
              <a:rPr lang="ru-RU" sz="1300" dirty="0"/>
              <a:t>до конца 2016 г. </a:t>
            </a:r>
            <a:r>
              <a:rPr lang="ru-RU" sz="1300" dirty="0" smtClean="0"/>
              <a:t>федеральные </a:t>
            </a:r>
            <a:r>
              <a:rPr lang="ru-RU" sz="1300" dirty="0"/>
              <a:t>нормы и правила , устанавливающие порядок продления </a:t>
            </a:r>
            <a:r>
              <a:rPr lang="ru-RU" sz="1300" dirty="0" smtClean="0"/>
              <a:t>срока безопасной </a:t>
            </a:r>
            <a:r>
              <a:rPr lang="ru-RU" sz="1300" dirty="0"/>
              <a:t>эксплуатации оборудования и </a:t>
            </a:r>
            <a:r>
              <a:rPr lang="ru-RU" sz="1300" dirty="0" smtClean="0"/>
              <a:t> сооружений</a:t>
            </a:r>
            <a:r>
              <a:rPr lang="ru-RU" sz="1300" dirty="0"/>
              <a:t>, эксплуатируемых на ОПО, а </a:t>
            </a:r>
            <a:r>
              <a:rPr lang="ru-RU" sz="1300" dirty="0" smtClean="0"/>
              <a:t>также конкретизирующие </a:t>
            </a:r>
            <a:r>
              <a:rPr lang="ru-RU" sz="1300" dirty="0"/>
              <a:t>требования по проведению экспертизы промышленной </a:t>
            </a:r>
            <a:r>
              <a:rPr lang="ru-RU" sz="1300" dirty="0" smtClean="0"/>
              <a:t>безопасности применительно </a:t>
            </a:r>
            <a:r>
              <a:rPr lang="ru-RU" sz="1300" dirty="0"/>
              <a:t>к различным объектам экспертизы.</a:t>
            </a:r>
          </a:p>
        </p:txBody>
      </p:sp>
    </p:spTree>
    <p:extLst>
      <p:ext uri="{BB962C8B-B14F-4D97-AF65-F5344CB8AC3E}">
        <p14:creationId xmlns:p14="http://schemas.microsoft.com/office/powerpoint/2010/main" val="156709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771" y="318407"/>
            <a:ext cx="9576252" cy="969644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Федеральные </a:t>
            </a:r>
            <a:r>
              <a:rPr lang="ru-RU" sz="2200" b="1" dirty="0"/>
              <a:t>нормы и правила в области промышленной безопасности </a:t>
            </a:r>
            <a:r>
              <a:rPr lang="ru-RU" sz="2200" b="1" dirty="0" smtClean="0"/>
              <a:t>«Правила </a:t>
            </a:r>
            <a:r>
              <a:rPr lang="ru-RU" sz="2200" b="1" dirty="0"/>
              <a:t>проведения экспертизы промышленной </a:t>
            </a:r>
            <a:r>
              <a:rPr lang="ru-RU" sz="2200" b="1" dirty="0" smtClean="0"/>
              <a:t>безопасности»</a:t>
            </a:r>
            <a:br>
              <a:rPr lang="ru-RU" sz="2200" b="1" dirty="0" smtClean="0"/>
            </a:br>
            <a:r>
              <a:rPr lang="ru-RU" sz="2200" b="1" dirty="0" smtClean="0"/>
              <a:t>(утв. приказом </a:t>
            </a:r>
            <a:r>
              <a:rPr lang="ru-RU" sz="2200" b="1" dirty="0" err="1" smtClean="0"/>
              <a:t>Ростехнадзора</a:t>
            </a:r>
            <a:r>
              <a:rPr lang="ru-RU" sz="2200" b="1" dirty="0"/>
              <a:t> </a:t>
            </a:r>
            <a:r>
              <a:rPr lang="ru-RU" sz="2200" b="1" dirty="0" smtClean="0"/>
              <a:t>от </a:t>
            </a:r>
            <a:r>
              <a:rPr lang="ru-RU" sz="2200" b="1" dirty="0"/>
              <a:t>14.11.2013 N </a:t>
            </a:r>
            <a:r>
              <a:rPr lang="ru-RU" sz="2200" b="1" dirty="0" smtClean="0"/>
              <a:t>538)</a:t>
            </a:r>
            <a:endParaRPr lang="ru-RU" sz="2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03023" y="6356989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8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6</a:t>
            </a:fld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5540" y="1494064"/>
            <a:ext cx="10018713" cy="467813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 smtClean="0">
                <a:solidFill>
                  <a:srgbClr val="0066FF"/>
                </a:solidFill>
              </a:rPr>
              <a:t>Часть изменений вносимых приказом </a:t>
            </a:r>
            <a:r>
              <a:rPr lang="ru-RU" sz="1300" i="1" dirty="0" err="1">
                <a:solidFill>
                  <a:srgbClr val="0066FF"/>
                </a:solidFill>
              </a:rPr>
              <a:t>Ростехнадзора</a:t>
            </a:r>
            <a:r>
              <a:rPr lang="ru-RU" sz="1300" i="1" dirty="0">
                <a:solidFill>
                  <a:srgbClr val="0066FF"/>
                </a:solidFill>
              </a:rPr>
              <a:t> от 28.07.2016 </a:t>
            </a:r>
            <a:r>
              <a:rPr lang="ru-RU" sz="1300" i="1" dirty="0" smtClean="0">
                <a:solidFill>
                  <a:srgbClr val="0066FF"/>
                </a:solidFill>
              </a:rPr>
              <a:t>№316: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endParaRPr lang="ru-RU" sz="1300" i="1" dirty="0"/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21.2. Техническое диагностирование технических устройств включает следующие мероприятия: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а) визуальный и измерительный контроль;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б) оперативное (функциональное) диагностирование для получения информации о состоянии, фактических параметрах работы, фактического </a:t>
            </a:r>
            <a:r>
              <a:rPr lang="ru-RU" sz="1300" i="1" dirty="0" err="1"/>
              <a:t>нагружения</a:t>
            </a:r>
            <a:r>
              <a:rPr lang="ru-RU" sz="1300" i="1" dirty="0"/>
              <a:t> технического устройства в реальных условиях эксплуатации;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в) определение действующих повреждающих факторов, механизмов повреждения и восприимчивости материала технического устройства к механизмам повреждения;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г) оценку качества соединений элементов технического устройства (при наличии);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д) выбор методов неразрушающего или разрушающего контроля, наиболее эффективно выявляющих дефекты, образующиеся в результате воздействия установленных механизмов повреждения (при наличии);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е) неразрушающий контроль или разрушающий контроль металла и сварных соединений технического устройства (при наличии);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ж) оценку выявленных дефектов на основании результатов визуального и измерительного контроля, методов неразрушающего или разрушающего контроля;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з) исследование материалов технического устройства;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и) расчетные и аналитические процедуры оценки и прогнозирования технического состояния технического устройства, включающие анализ режимов работы и исследование напряженно-деформированного состояния;</a:t>
            </a:r>
          </a:p>
          <a:p>
            <a:pPr marL="0" indent="0"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300" i="1" dirty="0"/>
              <a:t>к) оценку остаточного ресурса (срока службы</a:t>
            </a:r>
            <a:r>
              <a:rPr lang="ru-RU" sz="1300" i="1" dirty="0" smtClean="0"/>
              <a:t>).</a:t>
            </a:r>
            <a:endParaRPr lang="ru-RU" sz="1300" i="1" dirty="0"/>
          </a:p>
        </p:txBody>
      </p:sp>
    </p:spTree>
    <p:extLst>
      <p:ext uri="{BB962C8B-B14F-4D97-AF65-F5344CB8AC3E}">
        <p14:creationId xmlns:p14="http://schemas.microsoft.com/office/powerpoint/2010/main" val="217491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73479"/>
            <a:ext cx="10018713" cy="2008414"/>
          </a:xfrm>
        </p:spPr>
        <p:txBody>
          <a:bodyPr>
            <a:noAutofit/>
          </a:bodyPr>
          <a:lstStyle/>
          <a:p>
            <a:r>
              <a:rPr lang="ru-RU" sz="2400" dirty="0"/>
              <a:t> </a:t>
            </a:r>
            <a:r>
              <a:rPr lang="ru-RU" sz="2400" b="1" dirty="0"/>
              <a:t>Федеральные нормы и правила в области промышленной безопасности </a:t>
            </a:r>
            <a:r>
              <a:rPr lang="ru-RU" sz="2400" b="1" dirty="0" smtClean="0"/>
              <a:t>«Основные </a:t>
            </a:r>
            <a:r>
              <a:rPr lang="ru-RU" sz="2400" b="1" dirty="0"/>
              <a:t>требования к проведению неразрушающего контроля технических устройств, зданий и сооружений на опасных производственных </a:t>
            </a:r>
            <a:r>
              <a:rPr lang="ru-RU" sz="2400" b="1" dirty="0" smtClean="0"/>
              <a:t>объектах»</a:t>
            </a:r>
            <a:endParaRPr lang="ru-RU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33548" y="6196694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7</a:t>
            </a:fld>
            <a:endParaRPr lang="en-U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1" y="2356756"/>
            <a:ext cx="10018713" cy="321945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Утверждены: приказом </a:t>
            </a:r>
            <a:r>
              <a:rPr lang="ru-RU" sz="1400" dirty="0" err="1" smtClean="0"/>
              <a:t>Ростехнадзора</a:t>
            </a:r>
            <a:r>
              <a:rPr lang="ru-RU" sz="1400" dirty="0" smtClean="0"/>
              <a:t> от </a:t>
            </a:r>
            <a:r>
              <a:rPr lang="ru-RU" sz="1400" dirty="0"/>
              <a:t>21 ноября 2016 г. </a:t>
            </a:r>
            <a:r>
              <a:rPr lang="ru-RU" sz="1400" dirty="0" smtClean="0"/>
              <a:t>№490 (</a:t>
            </a:r>
            <a:r>
              <a:rPr lang="ru-RU" sz="1400" dirty="0"/>
              <a:t>Зарегистрировано в Минюсте России 14.12.2016 </a:t>
            </a:r>
            <a:r>
              <a:rPr lang="ru-RU" sz="1400" dirty="0" smtClean="0"/>
              <a:t>№44707)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Вступают в силу: 15.06.2017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/>
              <a:t>9. Работы по НК осуществляются лабораториями, аттестованными в соответствии с Правилами аттестации и основными требованиями к лабораториям неразрушающего контроля, утвержденными постановлением Федерального горного и промышленного надзора России от 2 июня 2000 г. N 29 (зарегистрировано Министерством юстиции Российской Федерации 25 июля 2000 г., регистрационный номер N 2324; Бюллетень нормативных актов федеральных органов исполнительной власти, 2000, </a:t>
            </a:r>
            <a:r>
              <a:rPr lang="ru-RU" sz="1400" dirty="0" smtClean="0"/>
              <a:t>№33</a:t>
            </a:r>
            <a:r>
              <a:rPr lang="ru-RU" sz="1400" dirty="0"/>
              <a:t>, </a:t>
            </a:r>
            <a:r>
              <a:rPr lang="ru-RU" sz="1400" dirty="0" smtClean="0"/>
              <a:t>№ </a:t>
            </a:r>
            <a:r>
              <a:rPr lang="ru-RU" sz="1400" dirty="0"/>
              <a:t>38)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 smtClean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10. …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 smtClean="0"/>
              <a:t>Работники</a:t>
            </a:r>
            <a:r>
              <a:rPr lang="ru-RU" sz="1400" dirty="0"/>
              <a:t>, выполняющие НК (далее - работники НК), должны быть аттестованы в соответствии с Правилами аттестации персонала в области неразрушающего контроля, утвержденными постановлением Федерального горного и промышленного надзора России от 23 января 2002 г. </a:t>
            </a:r>
            <a:r>
              <a:rPr lang="ru-RU" sz="1400" dirty="0" smtClean="0"/>
              <a:t>№3 </a:t>
            </a:r>
            <a:r>
              <a:rPr lang="ru-RU" sz="1400" dirty="0"/>
              <a:t>(зарегистрировано Министерством юстиции Российской Федерации 17 апреля 2002 г., регистрационный </a:t>
            </a:r>
            <a:r>
              <a:rPr lang="ru-RU" sz="1400" dirty="0" smtClean="0"/>
              <a:t>№3378</a:t>
            </a:r>
            <a:r>
              <a:rPr lang="ru-RU" sz="1400" dirty="0"/>
              <a:t>; Бюллетень нормативных актов федеральных органов исполнительной власти, 2002, </a:t>
            </a:r>
            <a:r>
              <a:rPr lang="ru-RU" sz="1400" dirty="0" smtClean="0"/>
              <a:t>№17).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21043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836" y="416378"/>
            <a:ext cx="10018713" cy="1396093"/>
          </a:xfrm>
        </p:spPr>
        <p:txBody>
          <a:bodyPr>
            <a:noAutofit/>
          </a:bodyPr>
          <a:lstStyle/>
          <a:p>
            <a:r>
              <a:rPr lang="ru-RU" sz="2000" dirty="0" smtClean="0"/>
              <a:t>О </a:t>
            </a:r>
            <a:r>
              <a:rPr lang="ru-RU" sz="2000" dirty="0"/>
              <a:t>внесении изменений в отдельные законодательные акты Российской Федерации по вопросам </a:t>
            </a:r>
            <a:r>
              <a:rPr lang="ru-RU" sz="2000" dirty="0" smtClean="0"/>
              <a:t>подтверждения компетентности </a:t>
            </a:r>
            <a:r>
              <a:rPr lang="ru-RU" sz="2000" dirty="0"/>
              <a:t>работников опасных производственных объектов, гидротехнических сооружений и </a:t>
            </a:r>
            <a:r>
              <a:rPr lang="ru-RU" sz="2000" dirty="0" smtClean="0"/>
              <a:t>объектов электроэнергетики</a:t>
            </a:r>
            <a:br>
              <a:rPr lang="ru-RU" sz="2000" dirty="0" smtClean="0"/>
            </a:br>
            <a:r>
              <a:rPr lang="ru-RU" sz="2000" dirty="0" smtClean="0"/>
              <a:t>(Законопроект </a:t>
            </a:r>
            <a:r>
              <a:rPr lang="ru-RU" sz="2000" dirty="0"/>
              <a:t>№ </a:t>
            </a:r>
            <a:r>
              <a:rPr lang="ru-RU" sz="2000" dirty="0" smtClean="0"/>
              <a:t>11170536)</a:t>
            </a:r>
            <a:endParaRPr lang="ru-RU" sz="20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8098489"/>
              </p:ext>
            </p:extLst>
          </p:nvPr>
        </p:nvGraphicFramePr>
        <p:xfrm>
          <a:off x="1414836" y="2180545"/>
          <a:ext cx="10018712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89616">
                  <a:extLst>
                    <a:ext uri="{9D8B030D-6E8A-4147-A177-3AD203B41FA5}">
                      <a16:colId xmlns:a16="http://schemas.microsoft.com/office/drawing/2014/main" xmlns="" val="1226740783"/>
                    </a:ext>
                  </a:extLst>
                </a:gridCol>
                <a:gridCol w="7829096">
                  <a:extLst>
                    <a:ext uri="{9D8B030D-6E8A-4147-A177-3AD203B41FA5}">
                      <a16:colId xmlns:a16="http://schemas.microsoft.com/office/drawing/2014/main" xmlns="" val="486004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Дата внесения в ГД: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4 июля 2016 года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35736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Стадия: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Рассмотрение законопроекта в первом чтении (рассмотрение законопроекта Государственной Думой)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193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Результат: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2 ноября 2016 года было принято решение принять законопроект в первом чтении; представить поправки к законопроекту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68802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Основание для разработки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Разработан во исполнение пункта 15 плана мероприятий Правительства Российской Федерации по реализации Генерального соглашения между общероссийскими объединениями профсоюзов, общероссийскими объединениями работодателей и Правительством Российской Федерации на 2014  -  2016 годы (утвержден распоряжением Правительства Российской Федерации от 17 декабря 2014 г. № 2585-р)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32486332"/>
                  </a:ext>
                </a:extLst>
              </a:tr>
              <a:tr h="111252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Цель</a:t>
                      </a:r>
                    </a:p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Вопросы подготовки и аттестации по вопросам промышленной безопасности, безопасности гидротехнических сооружений, надежности и безопасности в электроэнергетике в должной мере законодательно не урегулированы. Акты Федеральной службы по экологическому, технологическому и атомному надзору  в данной сфере во многом не соответствуют действующему законодательству об оказании государственных услуг, трудовому законодательству и законодательству об образовании.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1074167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33548" y="6196694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8</a:t>
            </a:fld>
            <a:endParaRPr lang="en-U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92195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4836" y="416378"/>
            <a:ext cx="10018713" cy="1396093"/>
          </a:xfrm>
        </p:spPr>
        <p:txBody>
          <a:bodyPr>
            <a:noAutofit/>
          </a:bodyPr>
          <a:lstStyle/>
          <a:p>
            <a:r>
              <a:rPr lang="ru-RU" sz="2000" dirty="0" smtClean="0"/>
              <a:t>О </a:t>
            </a:r>
            <a:r>
              <a:rPr lang="ru-RU" sz="2000" dirty="0"/>
              <a:t>внесении изменений в отдельные законодательные акты Российской Федерации по вопросам </a:t>
            </a:r>
            <a:r>
              <a:rPr lang="ru-RU" sz="2000" dirty="0" smtClean="0"/>
              <a:t>подтверждения компетентности </a:t>
            </a:r>
            <a:r>
              <a:rPr lang="ru-RU" sz="2000" dirty="0"/>
              <a:t>работников опасных производственных объектов, гидротехнических сооружений и </a:t>
            </a:r>
            <a:r>
              <a:rPr lang="ru-RU" sz="2000" dirty="0" smtClean="0"/>
              <a:t>объектов электроэнергетики</a:t>
            </a:r>
            <a:br>
              <a:rPr lang="ru-RU" sz="2000" dirty="0" smtClean="0"/>
            </a:br>
            <a:r>
              <a:rPr lang="ru-RU" sz="2000" dirty="0" smtClean="0"/>
              <a:t>(Законопроект </a:t>
            </a:r>
            <a:r>
              <a:rPr lang="ru-RU" sz="2000" dirty="0"/>
              <a:t>№ </a:t>
            </a:r>
            <a:r>
              <a:rPr lang="ru-RU" sz="2000" dirty="0" smtClean="0"/>
              <a:t>11170536)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33548" y="6196694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z="16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pPr/>
              <a:t>9</a:t>
            </a:fld>
            <a:endParaRPr lang="en-US" sz="16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869620"/>
            <a:ext cx="10018713" cy="4024993"/>
          </a:xfrm>
        </p:spPr>
        <p:txBody>
          <a:bodyPr>
            <a:noAutofit/>
          </a:bodyPr>
          <a:lstStyle/>
          <a:p>
            <a:pPr lvl="0">
              <a:buClr>
                <a:srgbClr val="30ACEC">
                  <a:lumMod val="75000"/>
                </a:srgbClr>
              </a:buClr>
            </a:pPr>
            <a:r>
              <a:rPr lang="ru-RU" sz="1300" dirty="0" smtClean="0"/>
              <a:t>Изменения </a:t>
            </a:r>
            <a:r>
              <a:rPr lang="ru-RU" sz="1300" dirty="0"/>
              <a:t>в Федеральный закон от 21 июля 1997 года </a:t>
            </a:r>
            <a:r>
              <a:rPr lang="ru-RU" sz="1300" dirty="0" smtClean="0">
                <a:solidFill>
                  <a:schemeClr val="accent4">
                    <a:lumMod val="75000"/>
                  </a:schemeClr>
                </a:solidFill>
              </a:rPr>
              <a:t>№116-ФЗ «О </a:t>
            </a:r>
            <a:r>
              <a:rPr lang="ru-RU" sz="1300" dirty="0">
                <a:solidFill>
                  <a:schemeClr val="accent4">
                    <a:lumMod val="75000"/>
                  </a:schemeClr>
                </a:solidFill>
              </a:rPr>
              <a:t>промышленной безопасности опасных производственных </a:t>
            </a:r>
            <a:r>
              <a:rPr lang="ru-RU" sz="1300" dirty="0" smtClean="0">
                <a:solidFill>
                  <a:schemeClr val="accent4">
                    <a:lumMod val="75000"/>
                  </a:schemeClr>
                </a:solidFill>
              </a:rPr>
              <a:t>объектов»</a:t>
            </a:r>
            <a:r>
              <a:rPr lang="ru-RU" sz="13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1300" dirty="0" smtClean="0"/>
          </a:p>
          <a:p>
            <a:pPr marL="271463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Статья 14. Подготовка </a:t>
            </a:r>
            <a:r>
              <a:rPr lang="ru-RU" sz="1300" dirty="0"/>
              <a:t>и аттестация в области промышленной безопасности</a:t>
            </a:r>
          </a:p>
          <a:p>
            <a:pPr marL="271463" indent="0"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1300" dirty="0" smtClean="0"/>
              <a:t>1</a:t>
            </a:r>
            <a:r>
              <a:rPr lang="ru-RU" sz="1300" dirty="0"/>
              <a:t>. Подготовка и аттестация работников в области промышленной безопасности проводятся в целях обеспечения, поддержания и подтверждения уровня их квалификации.</a:t>
            </a:r>
          </a:p>
          <a:p>
            <a:pPr marL="271463" indent="0"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1300" dirty="0"/>
              <a:t>2. </a:t>
            </a:r>
            <a:r>
              <a:rPr lang="ru-RU" sz="1300" dirty="0">
                <a:solidFill>
                  <a:schemeClr val="accent4">
                    <a:lumMod val="75000"/>
                  </a:schemeClr>
                </a:solidFill>
              </a:rPr>
              <a:t>Положение об аттестации </a:t>
            </a:r>
            <a:r>
              <a:rPr lang="ru-RU" sz="1300" dirty="0"/>
              <a:t>в области промышленной безопасности, а также категории работников, проходящих такую аттестацию, </a:t>
            </a:r>
            <a:r>
              <a:rPr lang="ru-RU" sz="1300" dirty="0">
                <a:solidFill>
                  <a:schemeClr val="accent4">
                    <a:lumMod val="75000"/>
                  </a:schemeClr>
                </a:solidFill>
              </a:rPr>
              <a:t>утверждаются Правительством Российской Федерации</a:t>
            </a:r>
            <a:r>
              <a:rPr lang="ru-RU" sz="1300" dirty="0"/>
              <a:t>.</a:t>
            </a:r>
          </a:p>
          <a:p>
            <a:pPr marL="271463" indent="0">
              <a:spcBef>
                <a:spcPts val="300"/>
              </a:spcBef>
              <a:spcAft>
                <a:spcPts val="0"/>
              </a:spcAft>
              <a:buNone/>
            </a:pPr>
            <a:r>
              <a:rPr lang="ru-RU" sz="1300" dirty="0"/>
              <a:t>3. </a:t>
            </a:r>
            <a:r>
              <a:rPr lang="ru-RU" sz="1300" dirty="0">
                <a:solidFill>
                  <a:schemeClr val="accent4">
                    <a:lumMod val="75000"/>
                  </a:schemeClr>
                </a:solidFill>
              </a:rPr>
              <a:t>Работники, не прошедшие аттестацию</a:t>
            </a:r>
            <a:r>
              <a:rPr lang="ru-RU" sz="1300" dirty="0"/>
              <a:t> в области промышленной безопасности, </a:t>
            </a:r>
            <a:r>
              <a:rPr lang="ru-RU" sz="1300" dirty="0">
                <a:solidFill>
                  <a:schemeClr val="accent4">
                    <a:lumMod val="75000"/>
                  </a:schemeClr>
                </a:solidFill>
              </a:rPr>
              <a:t>не допускаются к исполнению трудовых (должностных) обязанностей</a:t>
            </a:r>
            <a:r>
              <a:rPr lang="ru-RU" sz="1300" dirty="0"/>
              <a:t> в отношении опасных производственных объектов по должности, соответствующей категориям работников, определяемым в порядке, установленном пунктом 2 настоящей статьи</a:t>
            </a:r>
            <a:r>
              <a:rPr lang="ru-RU" sz="1300" dirty="0" smtClean="0"/>
              <a:t>.</a:t>
            </a:r>
          </a:p>
          <a:p>
            <a:pPr marL="271463" indent="0">
              <a:spcBef>
                <a:spcPts val="0"/>
              </a:spcBef>
              <a:spcAft>
                <a:spcPts val="0"/>
              </a:spcAft>
              <a:buNone/>
            </a:pPr>
            <a:endParaRPr lang="ru-RU" sz="1300" dirty="0" smtClean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0ACEC">
                  <a:lumMod val="75000"/>
                </a:srgbClr>
              </a:buClr>
            </a:pPr>
            <a:r>
              <a:rPr lang="ru-RU" sz="1300" dirty="0"/>
              <a:t>Изменения в 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</a:rPr>
              <a:t>Федеральный закон от 21 июля 1997 года № 117-ФЗ «О  безопасности гидротехнических сооружений»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Clr>
                <a:srgbClr val="30ACEC">
                  <a:lumMod val="75000"/>
                </a:srgbClr>
              </a:buClr>
              <a:buNone/>
            </a:pPr>
            <a:r>
              <a:rPr lang="ru-RU" sz="1300" dirty="0" smtClean="0"/>
              <a:t>(</a:t>
            </a:r>
            <a:r>
              <a:rPr lang="ru-RU" sz="1300" dirty="0"/>
              <a:t>Статья 9. Подготовка и аттестация по вопросам безопасности гидротехнических сооружений)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0ACEC">
                  <a:lumMod val="75000"/>
                </a:srgbClr>
              </a:buClr>
            </a:pPr>
            <a:endParaRPr lang="ru-RU" sz="1300" dirty="0"/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30ACEC">
                  <a:lumMod val="75000"/>
                </a:srgbClr>
              </a:buClr>
            </a:pPr>
            <a:r>
              <a:rPr lang="ru-RU" sz="1300" dirty="0"/>
              <a:t>Изменения в </a:t>
            </a:r>
            <a:r>
              <a:rPr lang="ru-RU" sz="1300" dirty="0">
                <a:solidFill>
                  <a:schemeClr val="accent5">
                    <a:lumMod val="75000"/>
                  </a:schemeClr>
                </a:solidFill>
              </a:rPr>
              <a:t>Федеральный закон от 26 марта 2003 года № 35-ФЗ «Об электроэнергетике»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300" dirty="0" smtClean="0"/>
              <a:t>(</a:t>
            </a:r>
            <a:r>
              <a:rPr lang="ru-RU" sz="1300" dirty="0"/>
              <a:t>Статья </a:t>
            </a:r>
            <a:r>
              <a:rPr lang="ru-RU" sz="1300" dirty="0" smtClean="0"/>
              <a:t>28. Подготовка </a:t>
            </a:r>
            <a:r>
              <a:rPr lang="ru-RU" sz="1300" dirty="0"/>
              <a:t>и аттестация по вопросам надежности </a:t>
            </a:r>
            <a:r>
              <a:rPr lang="ru-RU" sz="1300" dirty="0" smtClean="0"/>
              <a:t>и </a:t>
            </a:r>
            <a:r>
              <a:rPr lang="ru-RU" sz="1300" dirty="0"/>
              <a:t>безопасности в сфере </a:t>
            </a:r>
            <a:r>
              <a:rPr lang="ru-RU" sz="1300" dirty="0" smtClean="0"/>
              <a:t>электроэнергетики)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82807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432</TotalTime>
  <Words>2353</Words>
  <Application>Microsoft Office PowerPoint</Application>
  <PresentationFormat>Произвольный</PresentationFormat>
  <Paragraphs>194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Параллакс</vt:lpstr>
      <vt:lpstr>Совершенствование законодательства в области промышленной безопасности</vt:lpstr>
      <vt:lpstr>Дифференциация мер обеспечения промышленной безопасности</vt:lpstr>
      <vt:lpstr>Федеральный закон от 03.07.2016 N 283-ФЗ  «О внесении изменений в отдельные законодательные акты Российской Федерации»:</vt:lpstr>
      <vt:lpstr>Федеральный закон от 03.07.2016 N 283-ФЗ  «О внесении изменений в отдельные законодательные акты Российской Федерации»:</vt:lpstr>
      <vt:lpstr>Техническое диагностирование технических устройств </vt:lpstr>
      <vt:lpstr>Федеральные нормы и правила в области промышленной безопасности «Правила проведения экспертизы промышленной безопасности» (утв. приказом Ростехнадзора от 14.11.2013 N 538)</vt:lpstr>
      <vt:lpstr> Федеральные нормы и правила в области промышленной безопасности «Основные требования к проведению неразрушающего контроля технических устройств, зданий и сооружений на опасных производственных объектах»</vt:lpstr>
      <vt:lpstr>О внесении изменений в отдельные законодательные акты Российской Федерации по вопросам подтверждения компетентности работников опасных производственных объектов, гидротехнических сооружений и объектов электроэнергетики (Законопроект № 11170536)</vt:lpstr>
      <vt:lpstr>О внесении изменений в отдельные законодательные акты Российской Федерации по вопросам подтверждения компетентности работников опасных производственных объектов, гидротехнических сооружений и объектов электроэнергетики (Законопроект № 11170536)</vt:lpstr>
      <vt:lpstr>План нормотворческой деятельности Федеральной службы по экологическому, технологическому и атомному надзору на 2017 год</vt:lpstr>
      <vt:lpstr>Изменения в 116-ФЗ от 04.03.2013 №22-ФЗ ввели классификацию ОПО тем самым задав основы для риск-ориентированного подхода</vt:lpstr>
      <vt:lpstr>Изменение государственной политики в области контрольно-надзорной деятельности</vt:lpstr>
      <vt:lpstr>Распоряжение Правительства РФ от 01.04.2016 №559-р «Об утверждении плана мероприятий ("дорожной карты") по совершенствованию контрольно-надзорной деятельности в Российской Федерации на 2016 - 2017 годы»</vt:lpstr>
      <vt:lpstr>Приказ Ростехнадзора от 17.10.2016 №421 "Об утверждении перечней правовых актов, содержащих обязательные требования, соблюдение которых оценивается при проведении мероприятий по контролю в рамках осуществления видов государственного контроля (надзора), отнесенных к компетенции Федеральной службы по экологическому, технологическому и атомному надзору"</vt:lpstr>
      <vt:lpstr>Использование системы дистанционного контроля </vt:lpstr>
      <vt:lpstr>Спасибо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работе Научно-технического совета Ростехнадзора в 2016 году</dc:title>
  <dc:creator>RePack by Diakov</dc:creator>
  <cp:lastModifiedBy>COMP</cp:lastModifiedBy>
  <cp:revision>61</cp:revision>
  <cp:lastPrinted>2017-01-24T21:43:52Z</cp:lastPrinted>
  <dcterms:created xsi:type="dcterms:W3CDTF">2016-12-15T11:39:01Z</dcterms:created>
  <dcterms:modified xsi:type="dcterms:W3CDTF">2017-01-24T21:44:42Z</dcterms:modified>
</cp:coreProperties>
</file>