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6" r:id="rId11"/>
    <p:sldId id="267" r:id="rId12"/>
    <p:sldId id="268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9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58" y="2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5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6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7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8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226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669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44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862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705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23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659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771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155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719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154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5488E-0BF2-49F1-B02D-3AF246E6F4C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F491F-AC3A-4960-8D54-FE9232CBF9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8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avi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816985"/>
          </a:xfrm>
          <a:solidFill>
            <a:srgbClr val="00194C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solidFill>
                  <a:schemeClr val="bg1"/>
                </a:solidFill>
                <a:latin typeface="Fira Sans" panose="020B0603050000020004" pitchFamily="34" charset="0"/>
                <a:ea typeface="Fira Sans" panose="020B0603050000020004" pitchFamily="34" charset="0"/>
              </a:rPr>
              <a:t>Онлайн программа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solidFill>
                  <a:schemeClr val="bg1"/>
                </a:solidFill>
                <a:latin typeface="Fira Sans" panose="020B0603050000020004" pitchFamily="34" charset="0"/>
                <a:ea typeface="Fira Sans" panose="020B0603050000020004" pitchFamily="34" charset="0"/>
              </a:rPr>
              <a:t>для органов по аттестации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>
                <a:solidFill>
                  <a:schemeClr val="bg1"/>
                </a:solidFill>
                <a:latin typeface="Fira Sans" panose="020B0603050000020004" pitchFamily="34" charset="0"/>
                <a:ea typeface="Fira Sans" panose="020B0603050000020004" pitchFamily="34" charset="0"/>
              </a:rPr>
              <a:t>специалистов неразрушающего контроля</a:t>
            </a:r>
            <a:endParaRPr lang="ru-RU" sz="3200" b="1" dirty="0">
              <a:solidFill>
                <a:schemeClr val="bg1"/>
              </a:solidFill>
              <a:latin typeface="Fira Sans" panose="020B0603050000020004" pitchFamily="34" charset="0"/>
              <a:ea typeface="Fira Sans" panose="020B06030500000200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4645" y="1265084"/>
            <a:ext cx="6075384" cy="2102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53" y="144381"/>
            <a:ext cx="1784935" cy="6490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713152" y="5909911"/>
            <a:ext cx="29548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b="1" dirty="0" smtClean="0"/>
              <a:t>ООО «Лаборатория 365»</a:t>
            </a:r>
          </a:p>
          <a:p>
            <a:pPr algn="r"/>
            <a:r>
              <a:rPr lang="ru-RU" sz="2000" b="1" dirty="0" smtClean="0"/>
              <a:t>Дмитрий Кулицкий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8777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/>
          <p:cNvGraphicFramePr/>
          <p:nvPr>
            <p:extLst/>
          </p:nvPr>
        </p:nvGraphicFramePr>
        <p:xfrm>
          <a:off x="703385" y="2542233"/>
          <a:ext cx="3336052" cy="145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3" b="32232"/>
          <a:stretch/>
        </p:blipFill>
        <p:spPr>
          <a:xfrm>
            <a:off x="302249" y="77002"/>
            <a:ext cx="1709409" cy="702644"/>
          </a:xfrm>
          <a:prstGeom prst="rect">
            <a:avLst/>
          </a:prstGeom>
        </p:spPr>
      </p:pic>
      <p:pic>
        <p:nvPicPr>
          <p:cNvPr id="2" name="Recording #1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20800" y="0"/>
            <a:ext cx="9550400" cy="6858000"/>
          </a:xfrm>
          <a:prstGeom prst="rect">
            <a:avLst/>
          </a:prstGeom>
          <a:ln w="508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26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/>
          <p:cNvGraphicFramePr/>
          <p:nvPr>
            <p:extLst/>
          </p:nvPr>
        </p:nvGraphicFramePr>
        <p:xfrm>
          <a:off x="703385" y="2542233"/>
          <a:ext cx="3336052" cy="145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3" b="32232"/>
          <a:stretch/>
        </p:blipFill>
        <p:spPr>
          <a:xfrm>
            <a:off x="302249" y="77002"/>
            <a:ext cx="1709409" cy="702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4583" y="1145406"/>
            <a:ext cx="107541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Онлайн получение данных от ЭЦ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Оформление удостоверений и протоколов для ЭЦ с учетом особенностей нумерации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Учет специалистов «от ЭЦ» в общем реестре </a:t>
            </a:r>
            <a:r>
              <a:rPr lang="ru-RU" sz="3600" dirty="0" err="1" smtClean="0">
                <a:solidFill>
                  <a:schemeClr val="bg1"/>
                </a:solidFill>
              </a:rPr>
              <a:t>НОАПа</a:t>
            </a:r>
            <a:endParaRPr lang="ru-RU" sz="3600" dirty="0" smtClean="0">
              <a:solidFill>
                <a:schemeClr val="bg1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Создание отчета о результатах работы каждого ЭЦ</a:t>
            </a:r>
            <a:endParaRPr lang="ru-RU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34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/>
          <p:cNvGraphicFramePr/>
          <p:nvPr>
            <p:extLst/>
          </p:nvPr>
        </p:nvGraphicFramePr>
        <p:xfrm>
          <a:off x="703385" y="2542233"/>
          <a:ext cx="3336052" cy="145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3" b="32232"/>
          <a:stretch/>
        </p:blipFill>
        <p:spPr>
          <a:xfrm>
            <a:off x="302249" y="77002"/>
            <a:ext cx="1709409" cy="702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4583" y="1145406"/>
            <a:ext cx="10754139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600" b="1" dirty="0" smtClean="0">
                <a:solidFill>
                  <a:schemeClr val="bg1"/>
                </a:solidFill>
              </a:rPr>
              <a:t>Внедрение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Настройка ЛК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Обучение сотрудников</a:t>
            </a:r>
          </a:p>
          <a:p>
            <a:pPr marL="742950" lvl="1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Техподдержка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84582" y="4407615"/>
            <a:ext cx="1075413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3600" b="1" dirty="0" smtClean="0">
                <a:solidFill>
                  <a:schemeClr val="bg1"/>
                </a:solidFill>
              </a:rPr>
              <a:t>Бесплатно до 6 месяцев</a:t>
            </a:r>
          </a:p>
          <a:p>
            <a:pPr lvl="1">
              <a:spcAft>
                <a:spcPts val="1200"/>
              </a:spcAft>
            </a:pPr>
            <a:endParaRPr lang="ru-RU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1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SMILE-H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0" y="5275385"/>
            <a:ext cx="6049108" cy="1015663"/>
          </a:xfrm>
          <a:prstGeom prst="rect">
            <a:avLst/>
          </a:prstGeom>
          <a:solidFill>
            <a:srgbClr val="001A4D">
              <a:alpha val="51000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>Спасибо!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52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3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/>
          <p:cNvGraphicFramePr/>
          <p:nvPr>
            <p:extLst/>
          </p:nvPr>
        </p:nvGraphicFramePr>
        <p:xfrm>
          <a:off x="703385" y="2542233"/>
          <a:ext cx="3336052" cy="145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934497" y="3848518"/>
            <a:ext cx="3135086" cy="118570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Заявитель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02957" y="715109"/>
            <a:ext cx="3294185" cy="126441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НТЦ «Промышленная безопасность»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2957" y="2914024"/>
            <a:ext cx="3294184" cy="13263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НОАП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02957" y="4833256"/>
            <a:ext cx="3294184" cy="13062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ЭЦ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16200000">
            <a:off x="7682801" y="2311122"/>
            <a:ext cx="934496" cy="271308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6200000">
            <a:off x="7454621" y="4402434"/>
            <a:ext cx="592852" cy="268794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8159678" y="4402433"/>
            <a:ext cx="592852" cy="268794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0847340">
            <a:off x="4038460" y="4072223"/>
            <a:ext cx="2546519" cy="271308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691302">
            <a:off x="4040831" y="4652008"/>
            <a:ext cx="2546519" cy="271308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3" b="32232"/>
          <a:stretch/>
        </p:blipFill>
        <p:spPr>
          <a:xfrm>
            <a:off x="302249" y="77002"/>
            <a:ext cx="1709409" cy="70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36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трелка вправо 13"/>
          <p:cNvSpPr/>
          <p:nvPr/>
        </p:nvSpPr>
        <p:spPr>
          <a:xfrm rot="691302">
            <a:off x="4040831" y="4652008"/>
            <a:ext cx="2546519" cy="271308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6" name="Диаграмма 15"/>
          <p:cNvGraphicFramePr/>
          <p:nvPr>
            <p:extLst/>
          </p:nvPr>
        </p:nvGraphicFramePr>
        <p:xfrm>
          <a:off x="703385" y="2542233"/>
          <a:ext cx="3336052" cy="145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934497" y="3848518"/>
            <a:ext cx="3135086" cy="118570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Заявитель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02957" y="715109"/>
            <a:ext cx="3294185" cy="126441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tx1"/>
                </a:solidFill>
              </a:rPr>
              <a:t>НТЦ «Промышленная безопасность»</a:t>
            </a:r>
            <a:endParaRPr lang="ru-RU" sz="22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02957" y="2914024"/>
            <a:ext cx="3294184" cy="13263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НОАП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02957" y="4833256"/>
            <a:ext cx="3294184" cy="13062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ЭЦ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16200000">
            <a:off x="7682801" y="2311122"/>
            <a:ext cx="934496" cy="271308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6200000">
            <a:off x="7454621" y="4402434"/>
            <a:ext cx="592852" cy="268794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8159678" y="4402433"/>
            <a:ext cx="592852" cy="268794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20847340">
            <a:off x="3885634" y="3833892"/>
            <a:ext cx="3201253" cy="497641"/>
          </a:xfrm>
          <a:prstGeom prst="rightArrow">
            <a:avLst/>
          </a:prstGeom>
          <a:solidFill>
            <a:srgbClr val="FF0000"/>
          </a:solidFill>
          <a:ln w="158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3" b="32232"/>
          <a:stretch/>
        </p:blipFill>
        <p:spPr>
          <a:xfrm>
            <a:off x="302249" y="77002"/>
            <a:ext cx="1709409" cy="702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1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sli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0"/>
            <a:ext cx="9550400" cy="6858000"/>
          </a:xfrm>
          <a:prstGeom prst="rect">
            <a:avLst/>
          </a:prstGeom>
          <a:ln w="50800">
            <a:solidFill>
              <a:schemeClr val="bg1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44101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/>
          <p:cNvGraphicFramePr/>
          <p:nvPr>
            <p:extLst/>
          </p:nvPr>
        </p:nvGraphicFramePr>
        <p:xfrm>
          <a:off x="703385" y="2542233"/>
          <a:ext cx="3336052" cy="145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3" b="32232"/>
          <a:stretch/>
        </p:blipFill>
        <p:spPr>
          <a:xfrm>
            <a:off x="302249" y="77002"/>
            <a:ext cx="1709409" cy="702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55033" y="1145406"/>
            <a:ext cx="977926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Прием заявок онлайн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Гарантия верного оформление всего пакета документов  «на бумаге»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«Живая» обратная связь с заявителем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Управление заявками.</a:t>
            </a:r>
          </a:p>
        </p:txBody>
      </p:sp>
    </p:spTree>
    <p:extLst>
      <p:ext uri="{BB962C8B-B14F-4D97-AF65-F5344CB8AC3E}">
        <p14:creationId xmlns:p14="http://schemas.microsoft.com/office/powerpoint/2010/main" val="213072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de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1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0"/>
            <a:ext cx="9550400" cy="68580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13844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9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/>
          <p:cNvGraphicFramePr/>
          <p:nvPr>
            <p:extLst/>
          </p:nvPr>
        </p:nvGraphicFramePr>
        <p:xfrm>
          <a:off x="703385" y="2542233"/>
          <a:ext cx="3336052" cy="145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3" b="32232"/>
          <a:stretch/>
        </p:blipFill>
        <p:spPr>
          <a:xfrm>
            <a:off x="302249" y="77002"/>
            <a:ext cx="1709409" cy="702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9528" y="1145406"/>
            <a:ext cx="10183529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Создает автоматически протоколы аттестационной и экзаменационной комиссий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Автоматически формирует удостоверения: Квалификационных и на знание правил ПБ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Функция добавления данных в удостоверение: текущих методов и примечаний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Гарантирует отсутствие ошибок в удостоверениях</a:t>
            </a:r>
          </a:p>
        </p:txBody>
      </p:sp>
    </p:spTree>
    <p:extLst>
      <p:ext uri="{BB962C8B-B14F-4D97-AF65-F5344CB8AC3E}">
        <p14:creationId xmlns:p14="http://schemas.microsoft.com/office/powerpoint/2010/main" val="1625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ording #1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0800" y="0"/>
            <a:ext cx="9550400" cy="6858000"/>
          </a:xfrm>
          <a:prstGeom prst="rect">
            <a:avLst/>
          </a:prstGeom>
          <a:ln w="508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2311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19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Диаграмма 15"/>
          <p:cNvGraphicFramePr/>
          <p:nvPr>
            <p:extLst/>
          </p:nvPr>
        </p:nvGraphicFramePr>
        <p:xfrm>
          <a:off x="703385" y="2542233"/>
          <a:ext cx="3336052" cy="1457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73" b="32232"/>
          <a:stretch/>
        </p:blipFill>
        <p:spPr>
          <a:xfrm>
            <a:off x="302249" y="77002"/>
            <a:ext cx="1709409" cy="70264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39528" y="1145406"/>
            <a:ext cx="10410350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Работа с реестром аттестованных специалистов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Широкий функционал обработки данных реестра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Экспорт: Автоматическое формирование отчета для НТЦ «Промышленная безопасность»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Импорт: загрузка данных о ранее аттестованных специалистах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chemeClr val="bg1"/>
                </a:solidFill>
              </a:rPr>
              <a:t>Экспорт + Импорт + Функционал НК365 -</a:t>
            </a:r>
            <a:r>
              <a:rPr lang="en-US" sz="3600" dirty="0" smtClean="0">
                <a:solidFill>
                  <a:schemeClr val="bg1"/>
                </a:solidFill>
              </a:rPr>
              <a:t>&gt; </a:t>
            </a:r>
            <a:r>
              <a:rPr lang="ru-RU" sz="3600" dirty="0" smtClean="0">
                <a:solidFill>
                  <a:schemeClr val="bg1"/>
                </a:solidFill>
              </a:rPr>
              <a:t>Единая информационная </a:t>
            </a:r>
            <a:r>
              <a:rPr lang="ru-RU" sz="3600" dirty="0" err="1" smtClean="0">
                <a:solidFill>
                  <a:schemeClr val="bg1"/>
                </a:solidFill>
              </a:rPr>
              <a:t>экоситсема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endParaRPr lang="ru-RU" sz="3600" dirty="0" smtClean="0">
              <a:solidFill>
                <a:schemeClr val="bg1"/>
              </a:solidFill>
            </a:endParaRP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ü"/>
            </a:pPr>
            <a:endParaRPr lang="ru-RU" sz="3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66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171</Words>
  <Application>Microsoft Office PowerPoint</Application>
  <PresentationFormat>Широкоэкранный</PresentationFormat>
  <Paragraphs>36</Paragraphs>
  <Slides>13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Fira Sans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Руслан Фатиханов</cp:lastModifiedBy>
  <cp:revision>12</cp:revision>
  <dcterms:created xsi:type="dcterms:W3CDTF">2017-01-24T22:39:49Z</dcterms:created>
  <dcterms:modified xsi:type="dcterms:W3CDTF">2017-01-25T11:48:03Z</dcterms:modified>
</cp:coreProperties>
</file>