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78" r:id="rId3"/>
    <p:sldId id="271" r:id="rId4"/>
    <p:sldId id="272" r:id="rId5"/>
    <p:sldId id="273" r:id="rId6"/>
    <p:sldId id="274" r:id="rId7"/>
    <p:sldId id="279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91" r:id="rId16"/>
    <p:sldId id="293" r:id="rId17"/>
    <p:sldId id="292" r:id="rId18"/>
    <p:sldId id="294" r:id="rId19"/>
    <p:sldId id="295" r:id="rId20"/>
    <p:sldId id="296" r:id="rId21"/>
    <p:sldId id="297" r:id="rId22"/>
    <p:sldId id="298" r:id="rId23"/>
    <p:sldId id="299" r:id="rId24"/>
    <p:sldId id="288" r:id="rId25"/>
    <p:sldId id="289" r:id="rId26"/>
    <p:sldId id="290" r:id="rId27"/>
    <p:sldId id="300" r:id="rId28"/>
    <p:sldId id="301" r:id="rId29"/>
    <p:sldId id="303" r:id="rId30"/>
    <p:sldId id="304" r:id="rId31"/>
    <p:sldId id="305" r:id="rId32"/>
    <p:sldId id="306" r:id="rId33"/>
    <p:sldId id="307" r:id="rId34"/>
    <p:sldId id="302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9AC0-FBA8-4094-A269-A87056F6F589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ED72-1084-43C8-A47D-8B3CCD1CBB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9AC0-FBA8-4094-A269-A87056F6F589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ED72-1084-43C8-A47D-8B3CCD1CBB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9AC0-FBA8-4094-A269-A87056F6F589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ED72-1084-43C8-A47D-8B3CCD1CBB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9AC0-FBA8-4094-A269-A87056F6F589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ED72-1084-43C8-A47D-8B3CCD1CBB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9AC0-FBA8-4094-A269-A87056F6F589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ED72-1084-43C8-A47D-8B3CCD1CBB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9AC0-FBA8-4094-A269-A87056F6F589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ED72-1084-43C8-A47D-8B3CCD1CBB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9AC0-FBA8-4094-A269-A87056F6F589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ED72-1084-43C8-A47D-8B3CCD1CBB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9AC0-FBA8-4094-A269-A87056F6F589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ED72-1084-43C8-A47D-8B3CCD1CBB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9AC0-FBA8-4094-A269-A87056F6F589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ED72-1084-43C8-A47D-8B3CCD1CBB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9AC0-FBA8-4094-A269-A87056F6F589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ED72-1084-43C8-A47D-8B3CCD1CBB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A9AC0-FBA8-4094-A269-A87056F6F589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64DED72-1084-43C8-A47D-8B3CCD1CBB9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1A9AC0-FBA8-4094-A269-A87056F6F589}" type="datetimeFigureOut">
              <a:rPr lang="ru-RU" smtClean="0"/>
              <a:pPr/>
              <a:t>25.01.2017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4DED72-1084-43C8-A47D-8B3CCD1CBB9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&#1052;&#1077;&#1090;&#1086;&#1076;&#1080;&#1095;&#1077;&#1089;&#1082;&#1080;&#1077;%20&#1076;&#1086;&#1082;&#1091;&#1084;&#1077;&#1085;&#1090;&#1099;.pdf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CEN_TR_16332_2012_en_preview.pdf" TargetMode="External"/><Relationship Id="rId2" Type="http://schemas.openxmlformats.org/officeDocument/2006/relationships/hyperlink" Target="GD24.pdf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61" y="5877272"/>
            <a:ext cx="64770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908720"/>
            <a:ext cx="8424936" cy="384502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effectLst/>
              </a:rPr>
              <a:t>Система аккредитации Независимых органов по аттестации персонала (НОАП). </a:t>
            </a:r>
            <a:r>
              <a:rPr lang="ru-RU" sz="40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4000" dirty="0" smtClean="0">
                <a:solidFill>
                  <a:schemeClr val="tx1"/>
                </a:solidFill>
                <a:effectLst/>
              </a:rPr>
            </a:br>
            <a:r>
              <a:rPr lang="ru-RU" sz="4000" dirty="0" smtClean="0">
                <a:solidFill>
                  <a:schemeClr val="tx1"/>
                </a:solidFill>
                <a:effectLst/>
              </a:rPr>
              <a:t>Предложения </a:t>
            </a:r>
            <a:r>
              <a:rPr lang="ru-RU" sz="4000" dirty="0">
                <a:solidFill>
                  <a:schemeClr val="tx1"/>
                </a:solidFill>
                <a:effectLst/>
              </a:rPr>
              <a:t>по гармонизации с </a:t>
            </a:r>
            <a:r>
              <a:rPr lang="ru-RU" sz="4000" dirty="0" smtClean="0">
                <a:solidFill>
                  <a:schemeClr val="tx1"/>
                </a:solidFill>
                <a:effectLst/>
              </a:rPr>
              <a:t>          </a:t>
            </a:r>
            <a:r>
              <a:rPr lang="en-US" sz="4000" dirty="0" smtClean="0">
                <a:solidFill>
                  <a:schemeClr val="tx1"/>
                </a:solidFill>
                <a:effectLst/>
              </a:rPr>
              <a:t>ISO</a:t>
            </a:r>
            <a:r>
              <a:rPr lang="ru-RU" sz="4000" dirty="0">
                <a:solidFill>
                  <a:schemeClr val="tx1"/>
                </a:solidFill>
                <a:effectLst/>
              </a:rPr>
              <a:t>/</a:t>
            </a:r>
            <a:r>
              <a:rPr lang="en-US" sz="4000" dirty="0">
                <a:solidFill>
                  <a:schemeClr val="tx1"/>
                </a:solidFill>
                <a:effectLst/>
              </a:rPr>
              <a:t>IEC</a:t>
            </a:r>
            <a:r>
              <a:rPr lang="ru-RU" sz="4000" dirty="0">
                <a:solidFill>
                  <a:schemeClr val="tx1"/>
                </a:solidFill>
                <a:effectLst/>
              </a:rPr>
              <a:t> 17024:2012 с учетом  практики аккредитации в международной системе</a:t>
            </a:r>
            <a:r>
              <a:rPr lang="ru-RU" sz="4000" dirty="0" smtClean="0">
                <a:solidFill>
                  <a:schemeClr val="tx1"/>
                </a:solidFill>
                <a:effectLst/>
              </a:rPr>
              <a:t>.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5552355"/>
            <a:ext cx="7854696" cy="1080120"/>
          </a:xfrm>
        </p:spPr>
        <p:txBody>
          <a:bodyPr/>
          <a:lstStyle/>
          <a:p>
            <a:r>
              <a:rPr lang="ru-RU" dirty="0" err="1"/>
              <a:t>Муллин</a:t>
            </a:r>
            <a:r>
              <a:rPr lang="ru-RU" dirty="0"/>
              <a:t> А.В.</a:t>
            </a:r>
          </a:p>
          <a:p>
            <a:r>
              <a:rPr lang="ru-RU" dirty="0"/>
              <a:t>НУЦ «Контроль и диагностика», г. </a:t>
            </a:r>
            <a:r>
              <a:rPr lang="ru-RU" dirty="0" smtClean="0"/>
              <a:t>Москва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720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1. Структура НОАП, Методический комитет</a:t>
            </a:r>
          </a:p>
          <a:p>
            <a:endParaRPr lang="ru-RU" sz="2400" dirty="0" smtClean="0"/>
          </a:p>
          <a:p>
            <a:r>
              <a:rPr lang="ru-RU" sz="2200" i="1" dirty="0" smtClean="0">
                <a:latin typeface="Arial" pitchFamily="34" charset="0"/>
                <a:cs typeface="Arial" pitchFamily="34" charset="0"/>
              </a:rPr>
              <a:t>5.1.2 Руководство 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НОАП </a:t>
            </a:r>
            <a:r>
              <a:rPr lang="ru-RU" sz="2200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формирует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 процедурный и </a:t>
            </a:r>
            <a:r>
              <a:rPr lang="ru-RU" sz="2200" b="1" i="1" dirty="0">
                <a:latin typeface="Arial" pitchFamily="34" charset="0"/>
                <a:cs typeface="Arial" pitchFamily="34" charset="0"/>
              </a:rPr>
              <a:t>методический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 комитеты, и </a:t>
            </a:r>
            <a:r>
              <a:rPr lang="ru-RU" sz="2200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назначает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 их руководителей. </a:t>
            </a:r>
          </a:p>
          <a:p>
            <a:r>
              <a:rPr lang="ru-RU" sz="2200" i="1" dirty="0">
                <a:latin typeface="Arial" pitchFamily="34" charset="0"/>
                <a:cs typeface="Arial" pitchFamily="34" charset="0"/>
              </a:rPr>
              <a:t>Методический комитет отвечает за: </a:t>
            </a:r>
          </a:p>
          <a:p>
            <a:r>
              <a:rPr lang="ru-RU" sz="2200" i="1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200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разработку и актуализацию (не реже одного раза в год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) </a:t>
            </a:r>
            <a:r>
              <a:rPr lang="ru-RU" sz="2200" i="1" dirty="0">
                <a:latin typeface="Arial" pitchFamily="34" charset="0"/>
                <a:cs typeface="Arial" pitchFamily="34" charset="0"/>
                <a:hlinkClick r:id="rId2" action="ppaction://hlinkfile"/>
              </a:rPr>
              <a:t>методических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 документов НОАП; </a:t>
            </a:r>
          </a:p>
          <a:p>
            <a:r>
              <a:rPr lang="ru-RU" sz="2200" i="1" dirty="0">
                <a:latin typeface="Arial" pitchFamily="34" charset="0"/>
                <a:cs typeface="Arial" pitchFamily="34" charset="0"/>
              </a:rPr>
              <a:t>- обеспечение объективности, беспристрастности и конфиденциальности процесса аттестации; </a:t>
            </a:r>
          </a:p>
          <a:p>
            <a:r>
              <a:rPr lang="ru-RU" sz="2200" i="1" dirty="0">
                <a:latin typeface="Arial" pitchFamily="34" charset="0"/>
                <a:cs typeface="Arial" pitchFamily="34" charset="0"/>
              </a:rPr>
              <a:t>- контроль над потенциальными конфликтами интересов; </a:t>
            </a:r>
          </a:p>
          <a:p>
            <a:r>
              <a:rPr lang="ru-RU" sz="2200" i="1" dirty="0">
                <a:latin typeface="Arial" pitchFamily="34" charset="0"/>
                <a:cs typeface="Arial" pitchFamily="34" charset="0"/>
              </a:rPr>
              <a:t>- контроль целостности процесса аттестации; </a:t>
            </a:r>
          </a:p>
          <a:p>
            <a:r>
              <a:rPr lang="ru-RU" sz="2200" i="1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200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контроль работы аттестованного персонала 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(получение и анализ ежегодных отчетов о его деятельности); </a:t>
            </a:r>
          </a:p>
          <a:p>
            <a:r>
              <a:rPr lang="ru-RU" sz="2200" i="1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200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анализ влияния 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на процесс аттестации организаций, имеющих отношение к НОАП. </a:t>
            </a:r>
          </a:p>
          <a:p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638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2. Разделение обучения и аттестации (сертификации)</a:t>
            </a:r>
          </a:p>
          <a:p>
            <a:pPr marL="457200" indent="-457200">
              <a:buAutoNum type="arabicPeriod"/>
            </a:pP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СДА-13-2009</a:t>
            </a:r>
            <a:endParaRPr lang="ru-RU" sz="2400" b="1" dirty="0">
              <a:latin typeface="Arial" pitchFamily="34" charset="0"/>
              <a:ea typeface="Calibri"/>
              <a:cs typeface="Arial" pitchFamily="34" charset="0"/>
            </a:endParaRPr>
          </a:p>
          <a:p>
            <a:pPr>
              <a:spcAft>
                <a:spcPts val="0"/>
              </a:spcAft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5.2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. Структура НОАП в части обучения </a:t>
            </a:r>
          </a:p>
          <a:p>
            <a:pPr>
              <a:spcAft>
                <a:spcPts val="0"/>
              </a:spcAft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НОАП </a:t>
            </a:r>
            <a:r>
              <a:rPr lang="ru-RU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не проводит обучение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 специалистов, а проводит их </a:t>
            </a:r>
            <a:r>
              <a:rPr lang="ru-RU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предварительную подготовку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377" y="4245256"/>
            <a:ext cx="6009109" cy="1430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4" y="3874842"/>
            <a:ext cx="2871788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5260057" y="5238700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908401" y="5589240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68364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426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2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. Разделение обучения и аттестации (сертификации)</a:t>
            </a:r>
          </a:p>
          <a:p>
            <a:endParaRPr lang="ru-RU" sz="1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ISO/IEC 17024:2012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5.2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Структура органа по сертификации относительно обучения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5.2.2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Орган по сертификации должен предоставлять информацию касаемо образования и подготовки, если они используются как необходимое условие для сертификации. Однако орган по сертификации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не должен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утверждать или подразумевать, что сертификация будет проще, легче или дешевле, если будут использоваться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какие-либо определенные услуги по обучению/подготовке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1500" b="1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 </a:t>
            </a: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185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2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. Разделение обучения и аттестации (сертификации)</a:t>
            </a:r>
          </a:p>
          <a:p>
            <a:endParaRPr lang="ru-RU" sz="1400" b="1" dirty="0">
              <a:latin typeface="Arial" pitchFamily="34" charset="0"/>
              <a:cs typeface="Arial" pitchFamily="34" charset="0"/>
            </a:endParaRP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5.2.3 Предоставление услуг по обучению и сертификации лицам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 рамках одного юридического лица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является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угрозой беспристрастности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. 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Орган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по сертификации, являющийся частью юридического лица, предоставляющего услуги по обучение, должен: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а)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выявлять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и документировать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 непрерывном режиме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связанные с этим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угрозы беспристрастности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: орган должен иметь задокументированный процесс, чтобы демонстрировать,  как устраняются или минимизируются подобные угрозы;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б) демонстрировать, что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все процессы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, выполняемые органом по сертификации,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независимы от обучения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, чтобы гарантировать, что конфиденциальность, информационная безопасность и беспристрастность не ставятся под угрозу;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 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654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2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. Разделение обучения и аттестации (сертификации)</a:t>
            </a:r>
          </a:p>
          <a:p>
            <a:endParaRPr lang="ru-RU" sz="1400" b="1" dirty="0">
              <a:latin typeface="Arial" pitchFamily="34" charset="0"/>
              <a:cs typeface="Arial" pitchFamily="34" charset="0"/>
            </a:endParaRPr>
          </a:p>
          <a:p>
            <a:endParaRPr lang="ru-RU" sz="1400" b="1" dirty="0">
              <a:latin typeface="Arial" pitchFamily="34" charset="0"/>
              <a:cs typeface="Arial" pitchFamily="34" charset="0"/>
            </a:endParaRP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в) не создавать впечатления, что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использование обеих услуг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предоставит какие-либо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преимущества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заявителю;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г)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не требовать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от кандидата завершения курса по обучению или подготовке собственно органа по сертификации в качестве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необходимого условия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, если существует альтернатива прохождения курса обучения/подготовки с эквивалентным результатом на выходе;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д) гарантировать, что персонал, обучавший определенного кандидата,  не выступает в качестве  экзаменатора данного кандидата в течение двух лет с момента завершения деятельности по обучению: этот интервал может быть сокращен, если орган по сертификации продемонстрирует, что не ставит под угрозу беспристрастность.</a:t>
            </a:r>
          </a:p>
          <a:p>
            <a:endParaRPr lang="ru-RU" sz="1400" b="1" dirty="0" smtClean="0">
              <a:latin typeface="Arial" pitchFamily="34" charset="0"/>
              <a:cs typeface="Arial" pitchFamily="34" charset="0"/>
            </a:endParaRPr>
          </a:p>
          <a:p>
            <a:endParaRPr lang="ru-RU" sz="1400" b="1" dirty="0" smtClean="0">
              <a:latin typeface="Arial" pitchFamily="34" charset="0"/>
              <a:cs typeface="Arial" pitchFamily="34" charset="0"/>
            </a:endParaRPr>
          </a:p>
          <a:p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445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3. Требования к персоналу НОАП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 ЭЦ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endParaRPr lang="en-US" sz="1400" b="1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87208367"/>
              </p:ext>
            </p:extLst>
          </p:nvPr>
        </p:nvGraphicFramePr>
        <p:xfrm>
          <a:off x="467544" y="1662772"/>
          <a:ext cx="8286491" cy="4145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52528"/>
                <a:gridCol w="3533963"/>
              </a:tblGrid>
              <a:tr h="40774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СДА-13-2009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628" marR="456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ISO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/IEC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702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4:2012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628" marR="45628" marT="0" marB="0"/>
                </a:tc>
              </a:tr>
              <a:tr h="35356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6.1.2.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числе сотрудников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НОАП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должны быть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аттестованные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специалисты,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область аттестации которых соответствует области аккредитации НОАП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Число аттестованных специалистов </a:t>
                      </a:r>
                      <a:r>
                        <a:rPr lang="ru-RU" sz="1600" b="1" u="none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III уровня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квалификации, работа для которых в данной организации является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основной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должно быть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 менее трех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экзаменационном центре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должно быть не менее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двух аттестованных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специалистов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III уровня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квалификации, работа для которых в данной организации является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основной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область аттестации которых соответствует области аккредитации НОАП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628" marR="456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6.1.3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Орган по сертификации должен определить требования к компетенции персонала, задействованного в процессе сертификации. Персонал должен обладать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компетенцией в соответствии со своими специфическими задачами и обязанностями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5628" marR="45628" marT="0" marB="0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0434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3. Требования к персоналу НОАП 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ЭЦ</a:t>
            </a: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37450794"/>
              </p:ext>
            </p:extLst>
          </p:nvPr>
        </p:nvGraphicFramePr>
        <p:xfrm>
          <a:off x="663031" y="1484784"/>
          <a:ext cx="8085433" cy="4328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97001"/>
                <a:gridCol w="3888432"/>
              </a:tblGrid>
              <a:tr h="4457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СДА-13-2009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ISO</a:t>
                      </a: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/IEC</a:t>
                      </a: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702</a:t>
                      </a: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4:2012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6586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6.2.3.3. Аттестационная комиссия формируется НОАП, в ее состав входят: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руководитель НОАП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или руководитель подразделения, которое осуществляет деятельность по аттестации;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не менее одного специалиста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III уровня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квалификации;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специалисты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II уровня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квалификации.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состав аттестационной комиссии должно входить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 менее трех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человек (работа для которых в данной организации является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основной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9.4.4 Решение о сертификации кандидата должно приниматься исключительно органом по сертификации на основе информации, собранной в ходе процесса сертификации.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Персонал, принимающий решение о сертификации, не должен участвовать в проведении экзамена и обучении кандидата.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76003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3. Требования к персоналу НОАП 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ЭЦ</a:t>
            </a: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СДА-13-2009</a:t>
            </a:r>
          </a:p>
          <a:p>
            <a:r>
              <a:rPr lang="ru-RU" sz="2000" b="1" i="1" dirty="0">
                <a:latin typeface="Arial" pitchFamily="34" charset="0"/>
                <a:cs typeface="Arial" pitchFamily="34" charset="0"/>
              </a:rPr>
              <a:t>5.1.1.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НОАП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должен иметь </a:t>
            </a:r>
            <a:r>
              <a:rPr lang="ru-RU" sz="2000" b="1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 своем составе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: </a:t>
            </a:r>
          </a:p>
          <a:p>
            <a:r>
              <a:rPr lang="ru-RU" sz="2000" b="1" i="1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- -  </a:t>
            </a:r>
            <a:endParaRPr lang="ru-RU" sz="2000" b="1" i="1" dirty="0">
              <a:latin typeface="Arial" pitchFamily="34" charset="0"/>
              <a:cs typeface="Arial" pitchFamily="34" charset="0"/>
            </a:endParaRPr>
          </a:p>
          <a:p>
            <a:pPr marL="180975" indent="-180975">
              <a:buFontTx/>
              <a:buChar char="-"/>
            </a:pPr>
            <a:r>
              <a:rPr lang="ru-RU" sz="2000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экзаменационный </a:t>
            </a:r>
            <a:r>
              <a:rPr lang="ru-RU" sz="2000" b="1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центр </a:t>
            </a:r>
            <a:r>
              <a:rPr lang="ru-RU" sz="2000" b="1" i="1" dirty="0">
                <a:latin typeface="Arial" pitchFamily="34" charset="0"/>
                <a:cs typeface="Arial" pitchFamily="34" charset="0"/>
              </a:rPr>
              <a:t>(центры) с экзаменационной комиссией; </a:t>
            </a:r>
            <a:endParaRPr lang="ru-RU" sz="2000" b="1" i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i="1" dirty="0">
                <a:latin typeface="Arial" pitchFamily="34" charset="0"/>
                <a:cs typeface="Arial" pitchFamily="34" charset="0"/>
              </a:rPr>
              <a:t>- 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- - </a:t>
            </a:r>
            <a:endParaRPr lang="ru-RU" sz="2000" b="1" i="1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Tx/>
              <a:buChar char="-"/>
            </a:pPr>
            <a:endParaRPr lang="en-US" sz="1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Количество аттестованных специалистов III </a:t>
            </a:r>
            <a:r>
              <a:rPr lang="ru-RU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уровня квалификации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область аттестации которых соответствует области аккредитации 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НОАП и </a:t>
            </a:r>
            <a:r>
              <a:rPr lang="ru-RU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работа для которых в данной организации является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основной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, должно быть не менее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. </a:t>
            </a:r>
          </a:p>
          <a:p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 это только по одному методу НК. С увеличением количества методов НК в области аккредитации это число увеличивается!</a:t>
            </a:r>
          </a:p>
          <a:p>
            <a:endParaRPr lang="ru-RU" dirty="0">
              <a:latin typeface="Arial" pitchFamily="34" charset="0"/>
              <a:cs typeface="Arial" pitchFamily="34" charset="0"/>
            </a:endParaRP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440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3. Требования к персоналу НОАП 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ЭЦ</a:t>
            </a: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СДА-13-2009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6.2.2.6… Один 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из членов </a:t>
            </a:r>
            <a:r>
              <a:rPr lang="ru-RU" b="1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экзаменационной комиссии 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должен быть </a:t>
            </a:r>
            <a:r>
              <a:rPr lang="ru-RU" b="1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штатным сотрудником НОАП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. </a:t>
            </a:r>
          </a:p>
          <a:p>
            <a:endParaRPr lang="ru-RU" b="1" i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i="1" dirty="0">
                <a:latin typeface="Arial" pitchFamily="34" charset="0"/>
                <a:cs typeface="Arial" pitchFamily="34" charset="0"/>
              </a:rPr>
              <a:t>6.3.1. НОАП может организовать </a:t>
            </a:r>
            <a:r>
              <a:rPr lang="ru-RU" b="1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региональные и отраслевые экзаменационные центры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. </a:t>
            </a:r>
            <a:endParaRPr lang="ru-RU" b="1" i="1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  <a:p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Участие штатного сотрудника НОАП в работе экзаменационной комиссии (приеме экзаменов) регионального экзаменационного центра</a:t>
            </a:r>
            <a:endParaRPr lang="ru-RU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7307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3. Требования к персоналу НОАП 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ЭЦ</a:t>
            </a: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СДА-13-2009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6.2.2.8. </a:t>
            </a:r>
            <a:r>
              <a:rPr lang="ru-RU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Дополнительным условием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получения НОАП права на аттестацию специалистов на III уровень квалификации в области неразрушающего контроля является </a:t>
            </a:r>
            <a:r>
              <a:rPr lang="ru-RU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практический опыт работы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членов его экзаменационной комиссии </a:t>
            </a:r>
            <a:r>
              <a:rPr lang="ru-RU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по аттестации персонала III уровня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не менее </a:t>
            </a:r>
            <a:r>
              <a:rPr lang="ru-RU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пяти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лет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6.2.2.7. Рекомендуется привлекать в качестве экзаменаторов специалистов III уровня квалификации, принимающих участие в работе </a:t>
            </a:r>
            <a:r>
              <a:rPr lang="ru-RU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не более чем двух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НОАП. </a:t>
            </a:r>
          </a:p>
          <a:p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0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1209" y="1124744"/>
            <a:ext cx="61130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Немного истории:</a:t>
            </a: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НУЦ «Контроль и диагностика»</a:t>
            </a: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1994 – аккредитация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TGA (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Германия) </a:t>
            </a:r>
          </a:p>
          <a:p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2008 – смена аккредитации – </a:t>
            </a:r>
          </a:p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         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UKAS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(Великобритания)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243" y="3787155"/>
            <a:ext cx="1931107" cy="277732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764704"/>
            <a:ext cx="1967111" cy="2851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6268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4. Требования к техническим ресурсам</a:t>
            </a: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45120857"/>
              </p:ext>
            </p:extLst>
          </p:nvPr>
        </p:nvGraphicFramePr>
        <p:xfrm>
          <a:off x="692350" y="1772816"/>
          <a:ext cx="7912098" cy="3596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55635"/>
                <a:gridCol w="3956463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СДА-13-2009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ISO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/IEC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702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4:2012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НОАП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должен располагать помещениями (</a:t>
                      </a:r>
                      <a:r>
                        <a:rPr lang="ru-RU" sz="18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собственными или арендуемыми из расчета не менее 2 м</a:t>
                      </a:r>
                      <a:r>
                        <a:rPr lang="ru-RU" sz="1800" b="1" baseline="30000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lang="ru-RU" sz="18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на одного аттестуемого специалиста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), нормативной базой, техническими средствами и экзаменационными образцами, необходимыми для проведения экзаменов и аттестации.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6.4 Другие ресурсы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 </a:t>
                      </a:r>
                    </a:p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Орган по сертификации должен использовать </a:t>
                      </a:r>
                      <a:r>
                        <a:rPr kumimoji="0" lang="ru-RU" sz="1800" b="1" kern="1200" dirty="0" smtClean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помещения, соответствующие всем требованиям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, включая помещения для экзаменов, оборудование и ресурсы для проведения деятельности по сертификации.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76204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4. Требования к техническим ресурсам</a:t>
            </a: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СДА-13-2009</a:t>
            </a:r>
          </a:p>
          <a:p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6.4.2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. </a:t>
            </a:r>
            <a:r>
              <a:rPr lang="ru-RU" b="1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Лаборатория НОАП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, являющаяся базой для проведения практического экзамена, </a:t>
            </a:r>
            <a:r>
              <a:rPr lang="ru-RU" b="1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должна быть аттестована 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в соответствии с Правилами аттестации и основными требованиями к лабораториям неразрушающего контроля 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          (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ПБ 03-372-00) или аккредитована в Единой системе оценки соответствия. </a:t>
            </a:r>
            <a:r>
              <a:rPr lang="ru-RU" b="1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Область аттестации </a:t>
            </a:r>
            <a:r>
              <a:rPr lang="ru-RU" b="1" i="1" dirty="0">
                <a:latin typeface="Arial" pitchFamily="34" charset="0"/>
                <a:cs typeface="Arial" pitchFamily="34" charset="0"/>
              </a:rPr>
              <a:t>или аккредитации испытательной лаборатории </a:t>
            </a:r>
            <a:r>
              <a:rPr lang="ru-RU" b="1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должна соответствовать области аккредитации НОАП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Лаборатория НК, используемая НОАП для проведения практических экзаменов, не всегда может использоваться для неразрушающего контроля объектов  «внешних» заказчиков</a:t>
            </a:r>
            <a:endParaRPr lang="ru-RU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67178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908720"/>
            <a:ext cx="8280919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4. Требования к техническим ресурсам</a:t>
            </a: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ПБ 03-372-00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1.1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. Настоящие Правила устанавливают основные требования к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лабораториям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и порядок аттестации лабораторий,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выполняющих неразрушающий контроль (ПК) технических устройств, зданий и сооружений, применяемых и эксплуатируемых на опасных производственных объектах.</a:t>
            </a: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3.2.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Лаборатория … не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должна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… являться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покупателем,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собственником, потребителем объектов, НК которых </a:t>
            </a:r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осуществляет</a:t>
            </a:r>
          </a:p>
          <a:p>
            <a:endParaRPr lang="ru-RU" sz="17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725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5576" y="908720"/>
            <a:ext cx="8208911" cy="546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4. Требования к техническим ресурсам</a:t>
            </a: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ПБ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03-372-00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Приложение 3. Заявка на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аттестацию лаборатории неразрушающего контроля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Заявляемая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область аттестации.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.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Контролируемые виды объектов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с указанием технологических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условий,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при которых проводится контроль (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изготовление, строительство, монтаж, ремонт, реконструкция, техническое диагностирование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12.4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. Неудовлетворительные результаты периодического контроля (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несоответствие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заявителя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требованиям настоящих Правил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) являются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основанием для аннулирования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свидетельства об аттестации или ограничения области аттестации.</a:t>
            </a:r>
            <a:endPara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endParaRPr lang="ru-RU" sz="17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endParaRPr lang="ru-RU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912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5.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Функции экзаменационных центров</a:t>
            </a:r>
          </a:p>
          <a:p>
            <a:endParaRPr lang="en-US" sz="1400" b="1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СДА-13-2009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6.3.8. В функции экзаменационного центра входит: 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- прием и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анализ документов кандидатов на аттестацию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; 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- подготовка необходимых средств для проведения экзаменов; 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- проведение квалификационных экзаменов.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  </a:t>
            </a:r>
          </a:p>
          <a:p>
            <a:r>
              <a:rPr lang="ru-RU" b="1" dirty="0">
                <a:latin typeface="Arial" pitchFamily="34" charset="0"/>
                <a:cs typeface="Arial" pitchFamily="34" charset="0"/>
              </a:rPr>
              <a:t>9.1.3.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НОАП должен проанализировать заявку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, чтобы убедиться, что заявитель соответствует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требованиям к подаче заявлений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в выбранной схеме аттестации.</a:t>
            </a: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040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5.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Функции экзаменационных центров</a:t>
            </a:r>
          </a:p>
          <a:p>
            <a:endParaRPr lang="en-US" sz="1400" b="1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50506560"/>
              </p:ext>
            </p:extLst>
          </p:nvPr>
        </p:nvGraphicFramePr>
        <p:xfrm>
          <a:off x="395536" y="1412776"/>
          <a:ext cx="8406233" cy="4614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82494"/>
                <a:gridCol w="3923739"/>
              </a:tblGrid>
              <a:tr h="440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СДА-13-2009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5067" marR="5506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ISO</a:t>
                      </a: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/IEC</a:t>
                      </a: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r>
                        <a:rPr lang="en-US" sz="16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702</a:t>
                      </a: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4:2012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5067" marR="55067" marT="0" marB="0"/>
                </a:tc>
              </a:tr>
              <a:tr h="41265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6.3.1. НОАП должен составить имеющий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юридическую силу договор 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(соглашение), включающий: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функции экзаменационного центра;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</a:t>
                      </a:r>
                      <a:r>
                        <a:rPr lang="ru-RU" sz="16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порядок проведения экзаменов и оценки их результатов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меры по соблюдению конфиденциальности и предотвращению конфликта интересов;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требования к проведению экзаменационным центром внутреннего мониторинга;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требования к процессу оценки и инспекционного контроля (внутреннего аудита) экзаменационного центра, которые должны осуществляться НОАП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5067" marR="55067" marT="0" marB="0"/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600" b="1" kern="16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6.3 Аутсорсинг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6.3.1 Орган по сертификации должен иметь юридически утвержденный договор, охватывающий все соглашения, включая конфиденциальность и конфликт интересов, с каждым юридическим лицом, производящим работы на основе субподряда, относящиеся к сертификационному процессу.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5067" marR="55067" marT="0" marB="0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31567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5.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Функции экзаменационных центров</a:t>
            </a:r>
          </a:p>
          <a:p>
            <a:endParaRPr lang="en-US" sz="1400" b="1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6.3.5. Требования к </a:t>
            </a:r>
            <a:r>
              <a:rPr lang="ru-RU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экзаменационному центру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по </a:t>
            </a:r>
            <a:r>
              <a:rPr lang="ru-RU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персоналу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составу экзаменационной комиссии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, нормативной технической и методической документации и </a:t>
            </a:r>
            <a:r>
              <a:rPr lang="ru-RU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лабораторной базе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для практического экзамена </a:t>
            </a:r>
            <a:r>
              <a:rPr lang="ru-RU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аналогичны требованиям к НОАП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. 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  <a:p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172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СДА-13-2009</a:t>
            </a:r>
            <a:endParaRPr lang="ru-RU" sz="2400" b="1" dirty="0" smtClean="0">
              <a:latin typeface="Arial" pitchFamily="34" charset="0"/>
              <a:ea typeface="Calibri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9.4.8. Квалификационное удостоверение должно содержать следующую информацию: </a:t>
            </a:r>
          </a:p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- ссылку на схему аттестации и </a:t>
            </a:r>
            <a:r>
              <a:rPr lang="ru-RU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на стандарт ISO/IEC 17024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;</a:t>
            </a:r>
          </a:p>
          <a:p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24944"/>
            <a:ext cx="4991884" cy="2987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9476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27213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СДА-13-2009</a:t>
            </a:r>
            <a:endParaRPr lang="ru-RU" sz="2000" b="1" dirty="0" smtClean="0">
              <a:latin typeface="Arial" pitchFamily="34" charset="0"/>
              <a:ea typeface="Calibri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7.2.7. Аттестованный персонал 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должен быть извещен о внесенных изменениях в нормативных технических и методических документах.</a:t>
            </a: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7.2.5.5. 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Нормативные технические и методические документы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- нормативные документы, действующие в области аккредитации НОАП; 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- нормативные технические и методические документы, технологические инструкции по видам (методам) контроля и испытаний, регламентирующие требования к качеству и технологии проводимых работ на объектах, входящих в область аккредитации НОАП.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172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1208" y="1124744"/>
            <a:ext cx="8345287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Предложения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гармонизации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СДА-013 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ISO/IEC 17024:2012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>1. Структура НОАП</a:t>
            </a:r>
          </a:p>
          <a:p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Оставить только 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Процедурный комитет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, который может быть сформирован из сотрудников НОАП, экзаменаторов, других заинтересованных лиц.</a:t>
            </a:r>
          </a:p>
          <a:p>
            <a:endParaRPr lang="ru-RU" sz="2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Возможные функции: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Обсуждение новых экзаменационных образцов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Обсуждение кандидатур новых экзаменаторов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Обсуждение новых экзаменационных центров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Обсуждение процедур экзаменов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Обсуждение </a:t>
            </a:r>
            <a:r>
              <a:rPr lang="ru-RU" sz="2000" b="1" smtClean="0">
                <a:latin typeface="Arial" pitchFamily="34" charset="0"/>
                <a:cs typeface="Arial" pitchFamily="34" charset="0"/>
              </a:rPr>
              <a:t>норм профессиональной этики 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и т.п.</a:t>
            </a:r>
          </a:p>
          <a:p>
            <a:pPr>
              <a:buFontTx/>
              <a:buChar char="-"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268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1116013"/>
            <a:ext cx="77048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Стандарты по аккредитации органов по сертификации персонала</a:t>
            </a: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EN 45013:1989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endParaRPr lang="ru-RU" sz="1600" b="1" dirty="0" smtClean="0">
              <a:latin typeface="Arial" pitchFamily="34" charset="0"/>
              <a:cs typeface="Arial" pitchFamily="34" charset="0"/>
            </a:endParaRPr>
          </a:p>
          <a:p>
            <a:endParaRPr lang="ru-RU" sz="1600" b="1" dirty="0">
              <a:latin typeface="Arial" pitchFamily="34" charset="0"/>
              <a:cs typeface="Arial" pitchFamily="34" charset="0"/>
            </a:endParaRPr>
          </a:p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ISO/IEC 17024:2003</a:t>
            </a:r>
          </a:p>
          <a:p>
            <a:r>
              <a:rPr lang="en-US" sz="2400" b="1" dirty="0" smtClean="0">
                <a:latin typeface="Arial" pitchFamily="34" charset="0"/>
                <a:cs typeface="Arial" pitchFamily="34" charset="0"/>
                <a:hlinkClick r:id="rId2" action="ppaction://hlinkfile"/>
              </a:rPr>
              <a:t>Guide </a:t>
            </a:r>
            <a:r>
              <a:rPr lang="en-GB" sz="2400" b="1" dirty="0">
                <a:latin typeface="Arial" pitchFamily="34" charset="0"/>
                <a:cs typeface="Arial" pitchFamily="34" charset="0"/>
                <a:hlinkClick r:id="rId2" action="ppaction://hlinkfile"/>
              </a:rPr>
              <a:t>IAF GD 24:2009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b="1" dirty="0">
                <a:latin typeface="Arial" pitchFamily="34" charset="0"/>
                <a:cs typeface="Arial" pitchFamily="34" charset="0"/>
                <a:hlinkClick r:id="rId3" action="ppaction://hlinkfile"/>
              </a:rPr>
              <a:t>CEN/TR 16332:2012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endParaRPr lang="ru-RU" sz="1600" b="1" dirty="0" smtClean="0">
              <a:latin typeface="Arial" pitchFamily="34" charset="0"/>
              <a:cs typeface="Arial" pitchFamily="34" charset="0"/>
            </a:endParaRPr>
          </a:p>
          <a:p>
            <a:endParaRPr lang="ru-RU" sz="1600" b="1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b="1" dirty="0">
                <a:latin typeface="Arial" pitchFamily="34" charset="0"/>
                <a:cs typeface="Arial" pitchFamily="34" charset="0"/>
              </a:rPr>
              <a:t>ISO/IEC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17024:2012</a:t>
            </a:r>
            <a:endParaRPr lang="en-US" sz="2400" b="1" dirty="0">
              <a:latin typeface="Arial" pitchFamily="34" charset="0"/>
              <a:cs typeface="Arial" pitchFamily="34" charset="0"/>
            </a:endParaRP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56137" y="2924944"/>
            <a:ext cx="44644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Оценка соответствия – Общие требования к органам, проводящим сертификацию персонала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814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1208" y="1124744"/>
            <a:ext cx="834528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Предложения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гармонизации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СДА-013 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ISO/IEC 17024:2012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. Полное разделение деятельности по обучению (подготовке) и аттестации (сертификации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- Принять положение, что НОАП 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не должен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проводить обучение 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 любой форме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- Учесть положения п.5.2 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ISO/IEC 17024:2012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268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98713" y="928670"/>
            <a:ext cx="8345287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Предложения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гармонизации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СДА-013 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ISO/IEC 17024:2012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. Требования к персоналу НОАП и экзаменационных центров</a:t>
            </a:r>
          </a:p>
          <a:p>
            <a:endParaRPr lang="ru-RU" sz="10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- Смягчить требования 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по обязательности количества специалистов </a:t>
            </a:r>
            <a:r>
              <a:rPr lang="en-US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III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уровня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по основному месту работы.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Определить квалификационные требования к 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ключевому персоналу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НОАП – руководителю/зам. руководителя, руководителю экзаменационного центра.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Смягчить требования по составу экзаменационной комиссии: на </a:t>
            </a:r>
            <a:r>
              <a:rPr lang="en-US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III 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уровень – 2 экзаменатора, на </a:t>
            </a:r>
            <a:r>
              <a:rPr lang="en-US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  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en-US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II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уровни – 1 экзаменатор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Смягчить требования по аттестационной комиссии –                 2 человека – 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руководитель НОАП и экзаменатор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,                                  не проводивший экзамен у данного кандидата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268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1208" y="1124744"/>
            <a:ext cx="834528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Предложения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гармонизации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СДА-013 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ISO/IEC 17024:2012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. Требования к техническим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ресурсам</a:t>
            </a:r>
          </a:p>
          <a:p>
            <a:endParaRPr lang="ru-RU" sz="1000" b="1" i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- Принять положение: 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Лаборатория, используемая  НОАП для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проведения практического экзамена, должна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соответствовать Правилам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аттестации и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основным требованиям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к лабораториям неразрушающего контроля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ПБ 03-372-00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Разработать 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рекомендации по техническому 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оснащению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лабораторий для проведения практического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экзамена по методам контроля.</a:t>
            </a:r>
          </a:p>
          <a:p>
            <a:pPr>
              <a:buFontTx/>
              <a:buChar char="-"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Разработать </a:t>
            </a:r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технические рекомендации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по экзаменационным образцам (пример -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ISO/TS 22809:2007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20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268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1208" y="1124744"/>
            <a:ext cx="834528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Предложения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гармонизации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СДА-013 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ISO/IEC 17024:2012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5. Функции экзаменационных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центров</a:t>
            </a:r>
          </a:p>
          <a:p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>
              <a:buFontTx/>
              <a:buChar char="-"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Более четко определить требования и функции экзаменационных центров.</a:t>
            </a:r>
          </a:p>
          <a:p>
            <a:pPr>
              <a:buFontTx/>
              <a:buChar char="-"/>
            </a:pP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  Определить, что экзаменационные центры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                  </a:t>
            </a:r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не принимают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решение о допуске кандидатов к экзаменам, это является ответственностью НОАП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268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1472" y="2000240"/>
            <a:ext cx="827213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  <a:p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172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71414" y="692696"/>
            <a:ext cx="8057255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Единая система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оценки соответствия в области промышленной, экологической безопасности, безопасности в энергетике и строительстве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200" b="1" dirty="0" smtClean="0">
                <a:latin typeface="Arial" pitchFamily="34" charset="0"/>
                <a:cs typeface="Arial" pitchFamily="34" charset="0"/>
              </a:rPr>
              <a:t>СДА-13-2009  </a:t>
            </a:r>
            <a:r>
              <a:rPr lang="ru-RU" sz="2200" b="1" dirty="0">
                <a:latin typeface="Arial" pitchFamily="34" charset="0"/>
                <a:cs typeface="Arial" pitchFamily="34" charset="0"/>
              </a:rPr>
              <a:t>Требования к независимым органам по аттестации (сертификации)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персонала</a:t>
            </a: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Приняты Наблюдательным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советом,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решение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от 20.07.09 № 30-БНС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с изменениями, принятыми Наблюдательным советом, решения от 16.08.10 № 37-БНС, от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28.08.13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№55-БНС) </a:t>
            </a:r>
          </a:p>
          <a:p>
            <a:r>
              <a:rPr lang="ru-RU" sz="2400" dirty="0"/>
              <a:t> </a:t>
            </a:r>
          </a:p>
          <a:p>
            <a:r>
              <a:rPr lang="ru-RU" sz="2200" b="1" dirty="0">
                <a:latin typeface="Arial" pitchFamily="34" charset="0"/>
                <a:cs typeface="Arial" pitchFamily="34" charset="0"/>
              </a:rPr>
              <a:t>2. </a:t>
            </a:r>
            <a:r>
              <a:rPr lang="ru-RU" sz="2200" b="1" dirty="0" smtClean="0">
                <a:latin typeface="Arial" pitchFamily="34" charset="0"/>
                <a:cs typeface="Arial" pitchFamily="34" charset="0"/>
              </a:rPr>
              <a:t>Нормативные ссылки</a:t>
            </a:r>
            <a:endParaRPr lang="ru-RU" sz="2200" b="1" dirty="0">
              <a:latin typeface="Arial" pitchFamily="34" charset="0"/>
              <a:cs typeface="Arial" pitchFamily="34" charset="0"/>
            </a:endParaRPr>
          </a:p>
          <a:p>
            <a:r>
              <a:rPr lang="ru-RU" sz="2200" dirty="0">
                <a:latin typeface="Arial" pitchFamily="34" charset="0"/>
                <a:cs typeface="Arial" pitchFamily="34" charset="0"/>
              </a:rPr>
              <a:t>ISO/IEC 17024:2012 «Оценка соответствия. Общие требования к органам, проводящим сертификацию персонала», </a:t>
            </a:r>
            <a:r>
              <a:rPr lang="ru-RU" sz="22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Руководства IAF GD 24:2009 по применению стандарта ISO/IEC 17024:2003</a:t>
            </a: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268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1208" y="1124744"/>
            <a:ext cx="834528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Положения СДА-013, требующие более полной гармонизации с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ISO/IEC 17024:2012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1. Структура НОАП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2. Полное разделение деятельности по обучению (подготовке) и аттестации (сертификации)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3. Требования к персоналу НОАП и экзаменационных центров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4. Требования к техническим ресурсам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5.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Функции экзаменационных центров</a:t>
            </a: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268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61130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1. Структура НОАП</a:t>
            </a:r>
          </a:p>
          <a:p>
            <a:pPr marL="457200" indent="-457200">
              <a:buAutoNum type="arabicPeriod"/>
            </a:pP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72388008"/>
              </p:ext>
            </p:extLst>
          </p:nvPr>
        </p:nvGraphicFramePr>
        <p:xfrm>
          <a:off x="539552" y="1484784"/>
          <a:ext cx="8136904" cy="43510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68027"/>
                <a:gridCol w="4068877"/>
              </a:tblGrid>
              <a:tr h="4189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СДА-13-2009</a:t>
                      </a:r>
                      <a:endParaRPr lang="ru-RU" sz="20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ISO</a:t>
                      </a:r>
                      <a:r>
                        <a:rPr lang="en-US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/IEC</a:t>
                      </a: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r>
                        <a:rPr lang="en-US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702</a:t>
                      </a: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4:2012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325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4.3.8. Структура и управление деятельностью по аттестации должны обеспечивать ее беспристрастность. 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Они должны включать пропорциональное привлечение заинтересованных сторон.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Процедурный 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комитет </a:t>
                      </a: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обеспечивает пропорциональное привлечение заинтересованных сторон.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800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4.3.1 </a:t>
                      </a:r>
                      <a:r>
                        <a:rPr lang="ru-RU" sz="18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Орган по сертификации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должен задокументировать свою структуру, политику и процедуры </a:t>
                      </a:r>
                      <a:r>
                        <a:rPr lang="ru-RU" sz="18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для управления беспристрастностью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 для обеспечения гарантии, что деятельность по сертификации выполняется беспристрастно.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6268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61130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1. Структура НОАП</a:t>
            </a:r>
          </a:p>
          <a:p>
            <a:pPr marL="457200" indent="-457200">
              <a:buAutoNum type="arabicPeriod"/>
            </a:pP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ru-RU" sz="2400" b="1" dirty="0"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endParaRPr lang="ru-RU" sz="2400" b="1" dirty="0" smtClean="0">
              <a:latin typeface="Arial" pitchFamily="34" charset="0"/>
              <a:cs typeface="Arial" pitchFamily="34" charset="0"/>
            </a:endParaRPr>
          </a:p>
          <a:p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29125042"/>
              </p:ext>
            </p:extLst>
          </p:nvPr>
        </p:nvGraphicFramePr>
        <p:xfrm>
          <a:off x="611560" y="1431917"/>
          <a:ext cx="8352928" cy="46138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72408"/>
                <a:gridCol w="4680520"/>
              </a:tblGrid>
              <a:tr h="6735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СДА-13-2009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ISO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/IEC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1</a:t>
                      </a:r>
                      <a:r>
                        <a:rPr lang="en-US" sz="20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702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4:2012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8438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5.1.1. Менеджмент и структура деятельности НОАП должны обеспечивать беспристрастность</a:t>
                      </a:r>
                      <a:r>
                        <a:rPr lang="ru-RU" sz="17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700" b="1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НОАП </a:t>
                      </a:r>
                      <a:r>
                        <a:rPr lang="ru-RU" sz="1700" b="1" dirty="0">
                          <a:solidFill>
                            <a:srgbClr val="FFFF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должен иметь в своем составе: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процедурный комитет;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методический комитет;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экзаменационный центр (центры) с экзаменационной комиссией;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аттестационную комиссию;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 комиссию по апелляциям.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5.1.1 Деятельность органа по сертификации должна быть структурирована и управляема таким образом, чтобы гарантировать беспристрастность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5.1.2  Орган по сертификации должен задокументировать свою организационную структуру, с описанием обязанностей, ответственности и полномочий  руководства, персонала, задействованного в процессе сертификации, и </a:t>
                      </a:r>
                      <a:r>
                        <a:rPr lang="ru-RU" sz="17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любых комитетов.</a:t>
                      </a:r>
                      <a:endParaRPr lang="ru-RU" sz="17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2559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056114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1. Структура НОАП, Процедурный комитет</a:t>
            </a:r>
          </a:p>
          <a:p>
            <a:endParaRPr lang="ru-RU" sz="2400" dirty="0" smtClean="0"/>
          </a:p>
          <a:p>
            <a:r>
              <a:rPr lang="ru-RU" sz="2200" i="1" dirty="0" smtClean="0">
                <a:latin typeface="Arial" pitchFamily="34" charset="0"/>
                <a:cs typeface="Arial" pitchFamily="34" charset="0"/>
              </a:rPr>
              <a:t>5.1.2 Руководство 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НОАП </a:t>
            </a:r>
            <a:r>
              <a:rPr lang="ru-RU" sz="2200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формирует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200" b="1" i="1" dirty="0">
                <a:latin typeface="Arial" pitchFamily="34" charset="0"/>
                <a:cs typeface="Arial" pitchFamily="34" charset="0"/>
              </a:rPr>
              <a:t>процедурный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 и методический комитеты, и </a:t>
            </a:r>
            <a:r>
              <a:rPr lang="ru-RU" sz="2200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назначает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 их руководителей. </a:t>
            </a:r>
          </a:p>
          <a:p>
            <a:endParaRPr lang="ru-RU" sz="2200" i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200" i="1" dirty="0" smtClean="0">
                <a:latin typeface="Arial" pitchFamily="34" charset="0"/>
                <a:cs typeface="Arial" pitchFamily="34" charset="0"/>
              </a:rPr>
              <a:t>Процедурный 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комитет является </a:t>
            </a:r>
            <a:r>
              <a:rPr lang="ru-RU" sz="2200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гарантом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 того, что схемы аттестации, правила и процедуры, в соответствии с которыми функционирует НОАП, </a:t>
            </a:r>
            <a:r>
              <a:rPr lang="ru-RU" sz="2200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не являются дискриминационными и дают возможность участию всем заинтересованным </a:t>
            </a:r>
            <a:r>
              <a:rPr lang="ru-RU" sz="2200" i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сторонам.</a:t>
            </a:r>
            <a:r>
              <a:rPr lang="ru-RU" sz="2400" i="1" dirty="0">
                <a:solidFill>
                  <a:srgbClr val="FFFF00"/>
                </a:solidFill>
              </a:rPr>
              <a:t> </a:t>
            </a:r>
            <a:endParaRPr lang="ru-RU" sz="2400" i="1" dirty="0" smtClean="0">
              <a:solidFill>
                <a:srgbClr val="FFFF00"/>
              </a:solidFill>
            </a:endParaRPr>
          </a:p>
          <a:p>
            <a:endParaRPr lang="ru-RU" sz="2200" b="1" dirty="0">
              <a:latin typeface="Arial" pitchFamily="34" charset="0"/>
              <a:cs typeface="Arial" pitchFamily="34" charset="0"/>
            </a:endParaRPr>
          </a:p>
          <a:p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НОАП – не разработчик и не владелец схемы аттестации - ПБ 03-440-02</a:t>
            </a:r>
          </a:p>
          <a:p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840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92350" y="908720"/>
            <a:ext cx="8056114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1. Структура НОАП, Процедурный комитет</a:t>
            </a:r>
          </a:p>
          <a:p>
            <a:endParaRPr lang="ru-RU" sz="2400" dirty="0" smtClean="0"/>
          </a:p>
          <a:p>
            <a:r>
              <a:rPr lang="ru-RU" sz="2200" i="1" dirty="0">
                <a:latin typeface="Arial" pitchFamily="34" charset="0"/>
                <a:cs typeface="Arial" pitchFamily="34" charset="0"/>
              </a:rPr>
              <a:t>Процедурный комитет </a:t>
            </a:r>
            <a:r>
              <a:rPr lang="ru-RU" sz="2200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осуществляет контроль за соблюдением схемы аттестации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2200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Любые изменения 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в структуре НОАП </a:t>
            </a:r>
            <a:r>
              <a:rPr lang="ru-RU" sz="2200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должны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 предусматривать обсуждение процедурным комитетом. Процедурный комитет заседает </a:t>
            </a:r>
            <a:r>
              <a:rPr lang="ru-RU" sz="2200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не реже одного раза в год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.</a:t>
            </a:r>
            <a:endParaRPr lang="ru-RU" sz="2200" i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200" i="1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состав процедурного комитета могут входить </a:t>
            </a:r>
            <a:r>
              <a:rPr lang="ru-RU" sz="2200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специалисты</a:t>
            </a:r>
            <a:r>
              <a:rPr lang="ru-RU" sz="2200" i="1" dirty="0">
                <a:latin typeface="Arial" pitchFamily="34" charset="0"/>
                <a:cs typeface="Arial" pitchFamily="34" charset="0"/>
              </a:rPr>
              <a:t> экспертных организаций, испытательных лабораторий, представители различных отраслей промышленности, науки, надзорных органов и других заинтересованных организаций. </a:t>
            </a:r>
            <a:endParaRPr lang="ru-RU" sz="2200" i="1" dirty="0" smtClean="0">
              <a:latin typeface="Arial" pitchFamily="34" charset="0"/>
              <a:cs typeface="Arial" pitchFamily="34" charset="0"/>
            </a:endParaRPr>
          </a:p>
          <a:p>
            <a:endParaRPr lang="ru-RU" sz="1000" b="1" dirty="0">
              <a:latin typeface="Arial" pitchFamily="34" charset="0"/>
              <a:cs typeface="Arial" pitchFamily="34" charset="0"/>
            </a:endParaRPr>
          </a:p>
          <a:p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Члены Процедурного комитета – не специалисты в области аттестации (сертификации)</a:t>
            </a:r>
          </a:p>
          <a:p>
            <a:endParaRPr lang="ru-RU" sz="2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5" descr="КИД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11" y="6182865"/>
            <a:ext cx="323850" cy="305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6119637"/>
            <a:ext cx="7350640" cy="432049"/>
          </a:xfrm>
        </p:spPr>
        <p:txBody>
          <a:bodyPr>
            <a:normAutofit/>
          </a:bodyPr>
          <a:lstStyle/>
          <a:p>
            <a:pPr algn="l"/>
            <a:r>
              <a:rPr lang="ru-RU" sz="1600" dirty="0" smtClean="0"/>
              <a:t>НУЦ </a:t>
            </a:r>
            <a:r>
              <a:rPr lang="ru-RU" sz="1600" dirty="0"/>
              <a:t>«Контроль и диагностика», г. </a:t>
            </a:r>
            <a:r>
              <a:rPr lang="ru-RU" sz="1600" dirty="0" smtClean="0"/>
              <a:t>Москва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3876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1140</TotalTime>
  <Words>2109</Words>
  <Application>Microsoft Office PowerPoint</Application>
  <PresentationFormat>Экран (4:3)</PresentationFormat>
  <Paragraphs>335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Поток</vt:lpstr>
      <vt:lpstr>Система аккредитации Независимых органов по аттестации персонала (НОАП).  Предложения по гармонизации с           ISO/IEC 17024:2012 с учетом  практики аккредитации в международной системе.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Муллин Александр</dc:creator>
  <cp:lastModifiedBy>Toshiba</cp:lastModifiedBy>
  <cp:revision>119</cp:revision>
  <dcterms:created xsi:type="dcterms:W3CDTF">2014-09-26T11:23:33Z</dcterms:created>
  <dcterms:modified xsi:type="dcterms:W3CDTF">2017-01-25T06:01:56Z</dcterms:modified>
</cp:coreProperties>
</file>