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Default Extension="gif" ContentType="image/gif"/>
  <Default Extension="doc" ContentType="application/msword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78" r:id="rId1"/>
  </p:sldMasterIdLst>
  <p:notesMasterIdLst>
    <p:notesMasterId r:id="rId39"/>
  </p:notesMasterIdLst>
  <p:handoutMasterIdLst>
    <p:handoutMasterId r:id="rId40"/>
  </p:handoutMasterIdLst>
  <p:sldIdLst>
    <p:sldId id="428" r:id="rId2"/>
    <p:sldId id="473" r:id="rId3"/>
    <p:sldId id="474" r:id="rId4"/>
    <p:sldId id="475" r:id="rId5"/>
    <p:sldId id="456" r:id="rId6"/>
    <p:sldId id="457" r:id="rId7"/>
    <p:sldId id="429" r:id="rId8"/>
    <p:sldId id="430" r:id="rId9"/>
    <p:sldId id="431" r:id="rId10"/>
    <p:sldId id="432" r:id="rId11"/>
    <p:sldId id="434" r:id="rId12"/>
    <p:sldId id="435" r:id="rId13"/>
    <p:sldId id="436" r:id="rId14"/>
    <p:sldId id="437" r:id="rId15"/>
    <p:sldId id="438" r:id="rId16"/>
    <p:sldId id="439" r:id="rId17"/>
    <p:sldId id="440" r:id="rId18"/>
    <p:sldId id="441" r:id="rId19"/>
    <p:sldId id="442" r:id="rId20"/>
    <p:sldId id="443" r:id="rId21"/>
    <p:sldId id="444" r:id="rId22"/>
    <p:sldId id="445" r:id="rId23"/>
    <p:sldId id="446" r:id="rId24"/>
    <p:sldId id="447" r:id="rId25"/>
    <p:sldId id="448" r:id="rId26"/>
    <p:sldId id="449" r:id="rId27"/>
    <p:sldId id="450" r:id="rId28"/>
    <p:sldId id="453" r:id="rId29"/>
    <p:sldId id="461" r:id="rId30"/>
    <p:sldId id="460" r:id="rId31"/>
    <p:sldId id="467" r:id="rId32"/>
    <p:sldId id="451" r:id="rId33"/>
    <p:sldId id="465" r:id="rId34"/>
    <p:sldId id="466" r:id="rId35"/>
    <p:sldId id="462" r:id="rId36"/>
    <p:sldId id="472" r:id="rId37"/>
    <p:sldId id="452" r:id="rId38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015" autoAdjust="0"/>
  </p:normalViewPr>
  <p:slideViewPr>
    <p:cSldViewPr>
      <p:cViewPr varScale="1">
        <p:scale>
          <a:sx n="65" d="100"/>
          <a:sy n="65" d="100"/>
        </p:scale>
        <p:origin x="145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user\&#1056;&#1072;&#1073;&#1086;&#1095;&#1080;&#1081;%20&#1089;&#1090;&#1086;&#1083;\1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val>
            <c:numRef>
              <c:f>Лист1!$B$3:$B$15</c:f>
              <c:numCache>
                <c:formatCode>General</c:formatCode>
                <c:ptCount val="13"/>
                <c:pt idx="0">
                  <c:v>193</c:v>
                </c:pt>
                <c:pt idx="1">
                  <c:v>210</c:v>
                </c:pt>
                <c:pt idx="2">
                  <c:v>250</c:v>
                </c:pt>
                <c:pt idx="3">
                  <c:v>450</c:v>
                </c:pt>
                <c:pt idx="4">
                  <c:v>465</c:v>
                </c:pt>
                <c:pt idx="5">
                  <c:v>255</c:v>
                </c:pt>
                <c:pt idx="6">
                  <c:v>165</c:v>
                </c:pt>
                <c:pt idx="7">
                  <c:v>155</c:v>
                </c:pt>
                <c:pt idx="8">
                  <c:v>287</c:v>
                </c:pt>
                <c:pt idx="9">
                  <c:v>257</c:v>
                </c:pt>
                <c:pt idx="10">
                  <c:v>291</c:v>
                </c:pt>
                <c:pt idx="11">
                  <c:v>205</c:v>
                </c:pt>
                <c:pt idx="12">
                  <c:v>202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2861120"/>
        <c:axId val="352856416"/>
      </c:barChart>
      <c:catAx>
        <c:axId val="352861120"/>
        <c:scaling>
          <c:orientation val="minMax"/>
        </c:scaling>
        <c:delete val="0"/>
        <c:axPos val="b"/>
        <c:majorTickMark val="out"/>
        <c:minorTickMark val="none"/>
        <c:tickLblPos val="nextTo"/>
        <c:crossAx val="352856416"/>
        <c:crosses val="autoZero"/>
        <c:auto val="1"/>
        <c:lblAlgn val="ctr"/>
        <c:lblOffset val="100"/>
        <c:noMultiLvlLbl val="0"/>
      </c:catAx>
      <c:valAx>
        <c:axId val="3528564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5286112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4549191213877009E-2"/>
          <c:y val="0.11778684464500691"/>
          <c:w val="0.86284932222237232"/>
          <c:h val="0.760925023205493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Лист1!$B$3:$B$16</c:f>
              <c:strCache>
                <c:ptCount val="14"/>
                <c:pt idx="0">
                  <c:v>7</c:v>
                </c:pt>
                <c:pt idx="1">
                  <c:v>7</c:v>
                </c:pt>
                <c:pt idx="2">
                  <c:v>8</c:v>
                </c:pt>
                <c:pt idx="3">
                  <c:v>17</c:v>
                </c:pt>
                <c:pt idx="4">
                  <c:v>17</c:v>
                </c:pt>
                <c:pt idx="5">
                  <c:v>11</c:v>
                </c:pt>
                <c:pt idx="6">
                  <c:v>6</c:v>
                </c:pt>
                <c:pt idx="7">
                  <c:v>6</c:v>
                </c:pt>
                <c:pt idx="8">
                  <c:v>14</c:v>
                </c:pt>
                <c:pt idx="9">
                  <c:v>13</c:v>
                </c:pt>
                <c:pt idx="10">
                  <c:v>12</c:v>
                </c:pt>
                <c:pt idx="11">
                  <c:v>10</c:v>
                </c:pt>
                <c:pt idx="12">
                  <c:v>9</c:v>
                </c:pt>
                <c:pt idx="13">
                  <c:v>11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numRef>
              <c:f>Лист1!$A$3:$A$16</c:f>
              <c:numCache>
                <c:formatCode>General</c:formatCode>
                <c:ptCount val="14"/>
                <c:pt idx="0">
                  <c:v>2003</c:v>
                </c:pt>
                <c:pt idx="1">
                  <c:v>2004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</c:numCache>
            </c:numRef>
          </c:cat>
          <c:val>
            <c:numRef>
              <c:f>Лист1!$B$3:$B$16</c:f>
              <c:numCache>
                <c:formatCode>General</c:formatCode>
                <c:ptCount val="14"/>
                <c:pt idx="0">
                  <c:v>7</c:v>
                </c:pt>
                <c:pt idx="1">
                  <c:v>7</c:v>
                </c:pt>
                <c:pt idx="2">
                  <c:v>8</c:v>
                </c:pt>
                <c:pt idx="3">
                  <c:v>17</c:v>
                </c:pt>
                <c:pt idx="4">
                  <c:v>17</c:v>
                </c:pt>
                <c:pt idx="5">
                  <c:v>11</c:v>
                </c:pt>
                <c:pt idx="6">
                  <c:v>6</c:v>
                </c:pt>
                <c:pt idx="7">
                  <c:v>6</c:v>
                </c:pt>
                <c:pt idx="8">
                  <c:v>14</c:v>
                </c:pt>
                <c:pt idx="9">
                  <c:v>13</c:v>
                </c:pt>
                <c:pt idx="10">
                  <c:v>12</c:v>
                </c:pt>
                <c:pt idx="11">
                  <c:v>10</c:v>
                </c:pt>
                <c:pt idx="12">
                  <c:v>9</c:v>
                </c:pt>
                <c:pt idx="13">
                  <c:v>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71983688"/>
        <c:axId val="471987608"/>
        <c:axId val="0"/>
      </c:bar3DChart>
      <c:catAx>
        <c:axId val="471983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1987608"/>
        <c:crossesAt val="0"/>
        <c:auto val="1"/>
        <c:lblAlgn val="ctr"/>
        <c:lblOffset val="100"/>
        <c:noMultiLvlLbl val="0"/>
      </c:catAx>
      <c:valAx>
        <c:axId val="471987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1983688"/>
        <c:crosses val="autoZero"/>
        <c:crossBetween val="between"/>
      </c:valAx>
      <c:spPr>
        <a:noFill/>
        <a:ln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9D8694-84D6-4AA3-9DF1-204C47AFE576}" type="datetimeFigureOut">
              <a:rPr lang="ru-RU" smtClean="0"/>
              <a:pPr/>
              <a:t>24.01.2017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D12AC-9407-45BA-8D2C-A5A458066B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828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337B3A1-89E2-4113-95E8-B9E917629307}" type="datetimeFigureOut">
              <a:rPr lang="ru-RU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B8FEEBC-3E9F-4F6A-B5DC-73F95F948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3201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CB1302-836E-4CE1-93B2-EE2C7C46D212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5681373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D0CCD89-C978-4B26-87B9-8CD5041B20AF}" type="slidenum">
              <a:rPr lang="ru-RU" smtClean="0"/>
              <a:pPr/>
              <a:t>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61133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0595D0-21B0-4D9D-BB66-D8B6D052E0D7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966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16A2B2-A343-4A96-A02D-C320251D0586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7863B9-E2AD-416F-97E4-E800C46ACC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5CABC7-884E-4990-ADD1-27321BDC0ED5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8E5D0-D372-4C86-AAAF-8C54870FEE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A5E2F9-87FD-414E-8AE6-628E8892B614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091D84-BA2D-4819-91C8-A1CFEA3F44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CCED3-D057-40C2-8CB7-BCF462476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8EF207-EF83-4DD6-9714-2B9F1F7092CF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D2D1BB-4B14-4A57-A860-41F3A75B30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27AB1E-DE7C-4DA6-AE99-2933B6E77F0F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227D5B-8B09-4609-8227-35326471D20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35B240-FACD-40DF-8F4A-939D21E7D7B7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54E486-B668-487A-BD77-C8573456FE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691B28-47FC-4E19-999D-3C04164E6D5C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124EF8-7AF4-4102-A51D-D5C760597AD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5D5359-D009-48B5-8339-8CA79DA3E7BB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A801FB-210F-472A-9F16-CE68D430F0A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DF4AEF-526B-41DF-8B25-B68CCBBA47ED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967520-FCE7-496E-8448-B748B915AF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D2E474D-2AA8-4A0D-8852-7CF024B0201A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20B375-EC28-4074-9E80-29CAF9DD3B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C54D43-7EB1-49E2-8B95-D9446089DA39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6E73C3C-904C-437E-85E5-1F5D2B092EE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C23A807-0C22-4884-A404-E1883F71DFFA}" type="datetimeFigureOut">
              <a:rPr lang="ru-RU" smtClean="0"/>
              <a:pPr>
                <a:defRPr/>
              </a:pPr>
              <a:t>24.01.2017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D6B2B0E-5B45-48CA-B28C-33FFFCA2C8F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9" r:id="rId1"/>
    <p:sldLayoutId id="2147484280" r:id="rId2"/>
    <p:sldLayoutId id="2147484281" r:id="rId3"/>
    <p:sldLayoutId id="2147484282" r:id="rId4"/>
    <p:sldLayoutId id="2147484283" r:id="rId5"/>
    <p:sldLayoutId id="2147484284" r:id="rId6"/>
    <p:sldLayoutId id="2147484285" r:id="rId7"/>
    <p:sldLayoutId id="2147484286" r:id="rId8"/>
    <p:sldLayoutId id="2147484287" r:id="rId9"/>
    <p:sldLayoutId id="2147484288" r:id="rId10"/>
    <p:sldLayoutId id="2147484289" r:id="rId11"/>
    <p:sldLayoutId id="214748429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Word_97_20031.doc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Word_97_20032.doc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7.tiff"/><Relationship Id="rId5" Type="http://schemas.openxmlformats.org/officeDocument/2006/relationships/image" Target="../media/image56.jpeg"/><Relationship Id="rId4" Type="http://schemas.openxmlformats.org/officeDocument/2006/relationships/image" Target="../media/image55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Grp="1" noChangeArrowheads="1"/>
          </p:cNvSpPr>
          <p:nvPr>
            <p:ph type="ctrTitle"/>
          </p:nvPr>
        </p:nvSpPr>
        <p:spPr>
          <a:xfrm>
            <a:off x="685800" y="1340768"/>
            <a:ext cx="7918648" cy="302485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4000" b="1" dirty="0" smtClean="0">
                <a:solidFill>
                  <a:srgbClr val="000099"/>
                </a:solidFill>
              </a:rPr>
              <a:t>Всероссийский конкурс специалистов </a:t>
            </a:r>
            <a:br>
              <a:rPr lang="ru-RU" sz="4000" b="1" dirty="0" smtClean="0">
                <a:solidFill>
                  <a:srgbClr val="000099"/>
                </a:solidFill>
              </a:rPr>
            </a:br>
            <a:r>
              <a:rPr lang="ru-RU" sz="4000" b="1" dirty="0" smtClean="0">
                <a:solidFill>
                  <a:srgbClr val="000099"/>
                </a:solidFill>
              </a:rPr>
              <a:t>неразрушающего контроля – инструмент оценки уровня профессиональной подготовки специалистов</a:t>
            </a:r>
          </a:p>
        </p:txBody>
      </p:sp>
      <p:sp>
        <p:nvSpPr>
          <p:cNvPr id="3075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725144"/>
            <a:ext cx="6400800" cy="913656"/>
          </a:xfrm>
        </p:spPr>
        <p:txBody>
          <a:bodyPr/>
          <a:lstStyle/>
          <a:p>
            <a:pPr algn="l"/>
            <a:r>
              <a:rPr lang="ru-RU" sz="1800" dirty="0" smtClean="0">
                <a:solidFill>
                  <a:srgbClr val="000099"/>
                </a:solidFill>
              </a:rPr>
              <a:t>Генеральный директор ООО «НУЦ «Качество»</a:t>
            </a:r>
          </a:p>
          <a:p>
            <a:pPr algn="l"/>
            <a:r>
              <a:rPr lang="ru-RU" sz="1800" dirty="0" smtClean="0">
                <a:solidFill>
                  <a:srgbClr val="000099"/>
                </a:solidFill>
              </a:rPr>
              <a:t>Копытов С.Г.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1082880"/>
            <a:ext cx="7570787" cy="10795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0099"/>
                </a:solidFill>
              </a:rPr>
              <a:t>Методы, по которым проводится Конкурс: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624" y="2018984"/>
            <a:ext cx="7499350" cy="4137025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Визуальный и измерительный (с 2003</a:t>
            </a:r>
            <a:r>
              <a:rPr lang="ru-RU" sz="2000" dirty="0" smtClean="0"/>
              <a:t>)</a:t>
            </a:r>
            <a:endParaRPr lang="ru-RU" sz="2000" dirty="0" smtClean="0"/>
          </a:p>
          <a:p>
            <a:r>
              <a:rPr lang="ru-RU" sz="2000" dirty="0" smtClean="0"/>
              <a:t>Радиационный (с 2003</a:t>
            </a:r>
            <a:r>
              <a:rPr lang="ru-RU" sz="2000" dirty="0" smtClean="0"/>
              <a:t>)</a:t>
            </a:r>
            <a:endParaRPr lang="ru-RU" sz="2000" dirty="0" smtClean="0"/>
          </a:p>
          <a:p>
            <a:r>
              <a:rPr lang="ru-RU" sz="2000" dirty="0" smtClean="0"/>
              <a:t>Ультразвуковой (с 2003</a:t>
            </a:r>
            <a:r>
              <a:rPr lang="ru-RU" sz="2000" dirty="0" smtClean="0"/>
              <a:t>)</a:t>
            </a:r>
            <a:endParaRPr lang="ru-RU" sz="2000" dirty="0" smtClean="0"/>
          </a:p>
          <a:p>
            <a:r>
              <a:rPr lang="ru-RU" sz="2000" dirty="0" smtClean="0"/>
              <a:t>Акустико-эмиссионный (с 2004</a:t>
            </a:r>
            <a:r>
              <a:rPr lang="ru-RU" sz="2000" dirty="0" smtClean="0"/>
              <a:t>)</a:t>
            </a:r>
            <a:endParaRPr lang="ru-RU" sz="2000" dirty="0" smtClean="0"/>
          </a:p>
          <a:p>
            <a:r>
              <a:rPr lang="ru-RU" sz="2000" dirty="0" smtClean="0"/>
              <a:t>Проникающими веществами (капиллярный) (с 2006</a:t>
            </a:r>
            <a:r>
              <a:rPr lang="ru-RU" sz="2000" dirty="0" smtClean="0"/>
              <a:t>)</a:t>
            </a:r>
            <a:endParaRPr lang="ru-RU" sz="2000" dirty="0" smtClean="0"/>
          </a:p>
          <a:p>
            <a:r>
              <a:rPr lang="ru-RU" sz="2000" dirty="0" smtClean="0"/>
              <a:t>Магнитный (с 2007</a:t>
            </a:r>
            <a:r>
              <a:rPr lang="ru-RU" sz="2000" dirty="0" smtClean="0"/>
              <a:t>)</a:t>
            </a:r>
            <a:endParaRPr lang="ru-RU" sz="2000" dirty="0" smtClean="0"/>
          </a:p>
          <a:p>
            <a:r>
              <a:rPr lang="ru-RU" sz="2000" dirty="0" smtClean="0"/>
              <a:t>Тепловой (с 2008</a:t>
            </a:r>
            <a:r>
              <a:rPr lang="ru-RU" sz="2000" dirty="0" smtClean="0"/>
              <a:t>)</a:t>
            </a:r>
            <a:endParaRPr lang="ru-RU" sz="2000" dirty="0" smtClean="0"/>
          </a:p>
          <a:p>
            <a:r>
              <a:rPr lang="ru-RU" sz="2000" dirty="0" err="1" smtClean="0"/>
              <a:t>Вибродиагностический</a:t>
            </a:r>
            <a:r>
              <a:rPr lang="ru-RU" sz="2000" dirty="0" smtClean="0"/>
              <a:t> (с 2014</a:t>
            </a:r>
            <a:r>
              <a:rPr lang="ru-RU" sz="2000" dirty="0" smtClean="0"/>
              <a:t>)</a:t>
            </a:r>
            <a:endParaRPr lang="ru-RU" sz="2000" dirty="0" smtClean="0"/>
          </a:p>
          <a:p>
            <a:r>
              <a:rPr lang="ru-RU" sz="2000" dirty="0" err="1" smtClean="0"/>
              <a:t>Вихретоковый</a:t>
            </a:r>
            <a:r>
              <a:rPr lang="ru-RU" sz="2000" dirty="0" smtClean="0"/>
              <a:t> (с 2016)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0"/>
          <p:cNvSpPr>
            <a:spLocks noGrp="1" noChangeArrowheads="1"/>
          </p:cNvSpPr>
          <p:nvPr>
            <p:ph type="title"/>
          </p:nvPr>
        </p:nvSpPr>
        <p:spPr>
          <a:xfrm>
            <a:off x="1465709" y="764704"/>
            <a:ext cx="7570787" cy="1143000"/>
          </a:xfrm>
        </p:spPr>
        <p:txBody>
          <a:bodyPr/>
          <a:lstStyle/>
          <a:p>
            <a:r>
              <a:rPr lang="ru-RU" dirty="0" smtClean="0">
                <a:solidFill>
                  <a:srgbClr val="000099"/>
                </a:solidFill>
              </a:rPr>
              <a:t>Статистика 2003 – 2016 г.г.</a:t>
            </a:r>
          </a:p>
        </p:txBody>
      </p:sp>
      <p:graphicFrame>
        <p:nvGraphicFramePr>
          <p:cNvPr id="55406" name="Group 110"/>
          <p:cNvGraphicFramePr>
            <a:graphicFrameLocks noGrp="1"/>
          </p:cNvGraphicFramePr>
          <p:nvPr>
            <p:ph idx="1"/>
          </p:nvPr>
        </p:nvGraphicFramePr>
        <p:xfrm>
          <a:off x="1465709" y="1700808"/>
          <a:ext cx="6715171" cy="3989394"/>
        </p:xfrm>
        <a:graphic>
          <a:graphicData uri="http://schemas.openxmlformats.org/drawingml/2006/table">
            <a:tbl>
              <a:tblPr/>
              <a:tblGrid>
                <a:gridCol w="1259199"/>
                <a:gridCol w="1981116"/>
                <a:gridCol w="1794816"/>
                <a:gridCol w="1680040"/>
              </a:tblGrid>
              <a:tr h="36747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Год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Количество РЦ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Количество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участников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Количество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организаций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CCCC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2003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193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114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2004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210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более 100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2006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250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112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2007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450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более 250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</a:tr>
              <a:tr h="25664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2008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17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465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более 250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2009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255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более 150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2010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165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60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2011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155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45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2012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287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120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2013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257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104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6F6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2014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291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100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2015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205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90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  <a:tr h="249632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202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B76"/>
                          </a:solidFill>
                          <a:effectLst/>
                          <a:latin typeface="Arial" charset="0"/>
                        </a:rPr>
                        <a:t>54</a:t>
                      </a:r>
                    </a:p>
                  </a:txBody>
                  <a:tcPr anchor="ctr" horzOverflow="overflow">
                    <a:lnL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CE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>
          <a:xfrm>
            <a:off x="3862129" y="188640"/>
            <a:ext cx="5307204" cy="108108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</a:rPr>
              <a:t>Количество участников (2003-2016 г.г.)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487193794"/>
              </p:ext>
            </p:extLst>
          </p:nvPr>
        </p:nvGraphicFramePr>
        <p:xfrm>
          <a:off x="611560" y="1844824"/>
          <a:ext cx="7992888" cy="3531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98563" y="1305861"/>
            <a:ext cx="7920037" cy="79216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</a:rPr>
              <a:t>Этапы проведения Конкурса:</a:t>
            </a:r>
            <a:br>
              <a:rPr lang="ru-RU" dirty="0" smtClean="0">
                <a:solidFill>
                  <a:srgbClr val="000099"/>
                </a:solidFill>
              </a:rPr>
            </a:br>
            <a:endParaRPr lang="ru-RU" dirty="0" smtClean="0">
              <a:solidFill>
                <a:srgbClr val="000099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94000"/>
            <a:ext cx="8001000" cy="47815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dirty="0" smtClean="0"/>
              <a:t>1-ый тур (отборочный) прошёл на региональном уровне в Независимых органах по аттестации персонала/ Органах по сертификации персонала или их Экзаменационных центрах с 01 по 12 февраля 2016 г</a:t>
            </a:r>
            <a:r>
              <a:rPr lang="ru-RU" sz="2800" dirty="0" smtClean="0"/>
              <a:t>.</a:t>
            </a:r>
            <a:endParaRPr lang="ru-RU" sz="2800" dirty="0" smtClean="0"/>
          </a:p>
          <a:p>
            <a:pPr>
              <a:lnSpc>
                <a:spcPct val="80000"/>
              </a:lnSpc>
              <a:buFontTx/>
              <a:buNone/>
            </a:pPr>
            <a:endParaRPr lang="ru-RU" sz="600" dirty="0" smtClean="0"/>
          </a:p>
          <a:p>
            <a:pPr>
              <a:lnSpc>
                <a:spcPct val="80000"/>
              </a:lnSpc>
            </a:pPr>
            <a:r>
              <a:rPr lang="ru-RU" sz="2800" dirty="0" smtClean="0"/>
              <a:t>2-ой тур (финальный) прошёл на базе ООО «НУЦ «Качество» совместно с АО «</a:t>
            </a:r>
            <a:r>
              <a:rPr lang="ru-RU" sz="2800" dirty="0" err="1" smtClean="0"/>
              <a:t>НИКИМТ-Атомстрой</a:t>
            </a:r>
            <a:r>
              <a:rPr lang="ru-RU" sz="2800" dirty="0" smtClean="0"/>
              <a:t>» при участии специалистов ОАО «НТЦ «Промышленная безопасность» с 01 по 04 марта 2016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68693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0099"/>
                </a:solidFill>
              </a:rPr>
              <a:t>Теоретическая часть</a:t>
            </a:r>
          </a:p>
        </p:txBody>
      </p:sp>
      <p:pic>
        <p:nvPicPr>
          <p:cNvPr id="14337" name="Picture 1" descr="C:\Documents and Settings\user\Рабочий стол\IMG_9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00808"/>
            <a:ext cx="5681920" cy="3786361"/>
          </a:xfrm>
          <a:prstGeom prst="rect">
            <a:avLst/>
          </a:prstGeom>
          <a:noFill/>
        </p:spPr>
      </p:pic>
      <p:pic>
        <p:nvPicPr>
          <p:cNvPr id="14338" name="Picture 2" descr="C:\Documents and Settings\user\Рабочий стол\DSCN49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1556792"/>
            <a:ext cx="5664174" cy="4248473"/>
          </a:xfrm>
          <a:prstGeom prst="rect">
            <a:avLst/>
          </a:prstGeom>
          <a:noFill/>
        </p:spPr>
      </p:pic>
      <p:pic>
        <p:nvPicPr>
          <p:cNvPr id="14339" name="Picture 3" descr="C:\Documents and Settings\user\Рабочий стол\DSC_1864_c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556792"/>
            <a:ext cx="8124702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48040" y="69931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000099"/>
                </a:solidFill>
              </a:rPr>
              <a:t>Практическая часть</a:t>
            </a: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3" name="Picture 1" descr="C:\Documents and Settings\user\Рабочий стол\IMG_94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556792"/>
            <a:ext cx="2808312" cy="4214233"/>
          </a:xfrm>
          <a:prstGeom prst="rect">
            <a:avLst/>
          </a:prstGeom>
          <a:noFill/>
        </p:spPr>
      </p:pic>
      <p:pic>
        <p:nvPicPr>
          <p:cNvPr id="13314" name="Picture 2" descr="C:\Documents and Settings\user\Рабочий стол\DSCF8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1556792"/>
            <a:ext cx="5832648" cy="4374486"/>
          </a:xfrm>
          <a:prstGeom prst="rect">
            <a:avLst/>
          </a:prstGeom>
          <a:noFill/>
        </p:spPr>
      </p:pic>
      <p:pic>
        <p:nvPicPr>
          <p:cNvPr id="13315" name="Picture 3" descr="C:\Documents and Settings\user\Рабочий стол\IMG_37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556791"/>
            <a:ext cx="6552728" cy="4368485"/>
          </a:xfrm>
          <a:prstGeom prst="rect">
            <a:avLst/>
          </a:prstGeom>
          <a:noFill/>
        </p:spPr>
      </p:pic>
      <p:pic>
        <p:nvPicPr>
          <p:cNvPr id="13316" name="Picture 4" descr="C:\Documents and Settings\user\Рабочий стол\DSCF803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664" y="1556792"/>
            <a:ext cx="6192688" cy="4644516"/>
          </a:xfrm>
          <a:prstGeom prst="rect">
            <a:avLst/>
          </a:prstGeom>
          <a:noFill/>
        </p:spPr>
      </p:pic>
      <p:pic>
        <p:nvPicPr>
          <p:cNvPr id="13317" name="Picture 5" descr="C:\Documents and Settings\user\Рабочий стол\2016-02-04_000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1556792"/>
            <a:ext cx="6552728" cy="4361885"/>
          </a:xfrm>
          <a:prstGeom prst="rect">
            <a:avLst/>
          </a:prstGeom>
          <a:noFill/>
        </p:spPr>
      </p:pic>
      <p:pic>
        <p:nvPicPr>
          <p:cNvPr id="13318" name="Picture 6" descr="C:\Documents and Settings\user\Рабочий стол\IMG_381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03648" y="1556792"/>
            <a:ext cx="6408712" cy="4272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962026" y="1046624"/>
            <a:ext cx="7786687" cy="561975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0099"/>
                </a:solidFill>
              </a:rPr>
              <a:t>Региональные центры Конкурса 2016</a:t>
            </a:r>
          </a:p>
        </p:txBody>
      </p:sp>
      <p:graphicFrame>
        <p:nvGraphicFramePr>
          <p:cNvPr id="28942" name="Group 270"/>
          <p:cNvGraphicFramePr>
            <a:graphicFrameLocks noGrp="1"/>
          </p:cNvGraphicFramePr>
          <p:nvPr>
            <p:ph idx="1"/>
          </p:nvPr>
        </p:nvGraphicFramePr>
        <p:xfrm>
          <a:off x="421943" y="1635895"/>
          <a:ext cx="8371432" cy="3809332"/>
        </p:xfrm>
        <a:graphic>
          <a:graphicData uri="http://schemas.openxmlformats.org/drawingml/2006/table">
            <a:tbl>
              <a:tblPr/>
              <a:tblGrid>
                <a:gridCol w="3376534"/>
                <a:gridCol w="1543810"/>
                <a:gridCol w="1926771"/>
                <a:gridCol w="1524317"/>
              </a:tblGrid>
              <a:tr h="27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НОАП, ЭЦ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Место проведения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Методы НК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1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Сроки проведения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6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ООО «НУЦ «Качество» совместно с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АО «</a:t>
                      </a:r>
                      <a:r>
                        <a:rPr kumimoji="0" lang="ru-RU" sz="115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НИКИМТ-Атомстрой</a:t>
                      </a: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г. Москва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АЭ, ВД, ВИК, МК, ПВК, РК, УК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09 – 11 февраля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ООО «АРЦ НК»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г. Томск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ВД, ВИК, МК, ПВК, РК, УК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10 – 12 февраля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3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РЦАКД ИНК ФГАОУ ВО НИ ТПУ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г. Томск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РК, УК</a:t>
                      </a:r>
                      <a:endParaRPr kumimoji="0" lang="ru-RU" sz="115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01 – 04 февраля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3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НОАП ООО «</a:t>
                      </a:r>
                      <a:r>
                        <a:rPr kumimoji="0" lang="ru-RU" sz="115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Техсервис</a:t>
                      </a: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г. Уфа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ВИК, ПВК, РК, УК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08 – 10 февраля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ЭЦ НК Дальневосточного филиала ФГУП «ВНИИФТРИ»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г. Хабаровск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РК, УК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10 – 12 февраля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3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ООО «Уральский центр аттестации»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г. Екатеринбург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ВИК, РК, УК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03 – 05 февраля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НОУ ДПО Учебно-аттестационный центр «</a:t>
                      </a:r>
                      <a:r>
                        <a:rPr kumimoji="0" lang="ru-RU" sz="115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ИркутскНИИхиммаш</a:t>
                      </a: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г. Иркутск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РК, УК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01 – 04 февраля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3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ЭЦ «</a:t>
                      </a:r>
                      <a:r>
                        <a:rPr kumimoji="0" lang="ru-RU" sz="115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Академия-НК</a:t>
                      </a: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»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г. Самара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РК, УК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02 – 04 февраля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12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ООО «ИКЦ «Арина»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г. Пермь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ВД, ВИК, МК, ПВК, РК, УК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5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01 – 04 февраля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Map-Rus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" y="0"/>
            <a:ext cx="9144000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Oval 7"/>
          <p:cNvSpPr>
            <a:spLocks noChangeArrowheads="1"/>
          </p:cNvSpPr>
          <p:nvPr/>
        </p:nvSpPr>
        <p:spPr bwMode="auto">
          <a:xfrm>
            <a:off x="1214414" y="1785926"/>
            <a:ext cx="1116012" cy="11160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6" name="Oval 8"/>
          <p:cNvSpPr>
            <a:spLocks noChangeArrowheads="1"/>
          </p:cNvSpPr>
          <p:nvPr/>
        </p:nvSpPr>
        <p:spPr bwMode="auto">
          <a:xfrm>
            <a:off x="1643042" y="2214554"/>
            <a:ext cx="252413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9" name="WordArt 11"/>
          <p:cNvSpPr>
            <a:spLocks noChangeArrowheads="1" noChangeShapeType="1" noTextEdit="1"/>
          </p:cNvSpPr>
          <p:nvPr/>
        </p:nvSpPr>
        <p:spPr bwMode="auto">
          <a:xfrm>
            <a:off x="4009919" y="5516563"/>
            <a:ext cx="20859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Москва</a:t>
            </a:r>
          </a:p>
        </p:txBody>
      </p:sp>
      <p:pic>
        <p:nvPicPr>
          <p:cNvPr id="11265" name="Picture 1" descr="C:\Documents and Settings\user\Рабочий стол\DSCF8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124744"/>
            <a:ext cx="5760000" cy="4320000"/>
          </a:xfrm>
          <a:prstGeom prst="rect">
            <a:avLst/>
          </a:prstGeom>
          <a:noFill/>
        </p:spPr>
      </p:pic>
      <p:pic>
        <p:nvPicPr>
          <p:cNvPr id="11266" name="Picture 2" descr="C:\Documents and Settings\user\Рабочий стол\DSCF80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052736"/>
            <a:ext cx="5760000" cy="4320000"/>
          </a:xfrm>
          <a:prstGeom prst="rect">
            <a:avLst/>
          </a:prstGeom>
          <a:noFill/>
        </p:spPr>
      </p:pic>
      <p:pic>
        <p:nvPicPr>
          <p:cNvPr id="11267" name="Picture 3" descr="C:\Documents and Settings\user\Рабочий стол\DSC_226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712" y="1124744"/>
            <a:ext cx="6522394" cy="4320000"/>
          </a:xfrm>
          <a:prstGeom prst="rect">
            <a:avLst/>
          </a:prstGeom>
          <a:noFill/>
        </p:spPr>
      </p:pic>
      <p:pic>
        <p:nvPicPr>
          <p:cNvPr id="11268" name="Picture 4" descr="C:\Documents and Settings\user\Рабочий стол\DSC_227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26943" y="1052736"/>
            <a:ext cx="2861281" cy="4320000"/>
          </a:xfrm>
          <a:prstGeom prst="rect">
            <a:avLst/>
          </a:prstGeom>
          <a:noFill/>
        </p:spPr>
      </p:pic>
      <p:pic>
        <p:nvPicPr>
          <p:cNvPr id="11270" name="Picture 6" descr="C:\Documents and Settings\user\Рабочий стол\DSC_186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1124744"/>
            <a:ext cx="8432125" cy="4320000"/>
          </a:xfrm>
          <a:prstGeom prst="rect">
            <a:avLst/>
          </a:prstGeom>
          <a:noFill/>
        </p:spPr>
      </p:pic>
      <p:pic>
        <p:nvPicPr>
          <p:cNvPr id="11271" name="Picture 7" descr="C:\Documents and Settings\user\Рабочий стол\DSC_206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1052736"/>
            <a:ext cx="6480000" cy="4320000"/>
          </a:xfrm>
          <a:prstGeom prst="rect">
            <a:avLst/>
          </a:prstGeom>
          <a:noFill/>
        </p:spPr>
      </p:pic>
      <p:pic>
        <p:nvPicPr>
          <p:cNvPr id="11272" name="Picture 8" descr="C:\Documents and Settings\user\Рабочий стол\конкурс Х III фото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47664" y="1052736"/>
            <a:ext cx="6136984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3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35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5" grpId="0" animBg="1"/>
      <p:bldP spid="32775" grpId="1" animBg="1"/>
      <p:bldP spid="32776" grpId="0" animBg="1"/>
      <p:bldP spid="3277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8" name="Picture 4" descr="Map-Rus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9144000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Oval 7"/>
          <p:cNvSpPr>
            <a:spLocks noChangeArrowheads="1"/>
          </p:cNvSpPr>
          <p:nvPr/>
        </p:nvSpPr>
        <p:spPr bwMode="auto">
          <a:xfrm>
            <a:off x="3565525" y="3429000"/>
            <a:ext cx="1116013" cy="11160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4" name="Oval 8"/>
          <p:cNvSpPr>
            <a:spLocks noChangeArrowheads="1"/>
          </p:cNvSpPr>
          <p:nvPr/>
        </p:nvSpPr>
        <p:spPr bwMode="auto">
          <a:xfrm>
            <a:off x="3995738" y="3859213"/>
            <a:ext cx="252412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4825" name="WordArt 9"/>
          <p:cNvSpPr>
            <a:spLocks noChangeArrowheads="1" noChangeShapeType="1" noTextEdit="1"/>
          </p:cNvSpPr>
          <p:nvPr/>
        </p:nvSpPr>
        <p:spPr bwMode="auto">
          <a:xfrm>
            <a:off x="4140200" y="5373688"/>
            <a:ext cx="16383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Томск</a:t>
            </a:r>
          </a:p>
        </p:txBody>
      </p:sp>
      <p:sp>
        <p:nvSpPr>
          <p:cNvPr id="20" name="Oval 17"/>
          <p:cNvSpPr>
            <a:spLocks noChangeArrowheads="1"/>
          </p:cNvSpPr>
          <p:nvPr/>
        </p:nvSpPr>
        <p:spPr bwMode="auto">
          <a:xfrm>
            <a:off x="1546225" y="2416545"/>
            <a:ext cx="252413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0241" name="Picture 1" descr="C:\Documents and Settings\user\Рабочий стол\IMG_93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3662" y="981208"/>
            <a:ext cx="6482714" cy="4320000"/>
          </a:xfrm>
          <a:prstGeom prst="rect">
            <a:avLst/>
          </a:prstGeom>
          <a:noFill/>
        </p:spPr>
      </p:pic>
      <p:pic>
        <p:nvPicPr>
          <p:cNvPr id="10242" name="Picture 2" descr="C:\Documents and Settings\user\Рабочий стол\IMG_94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052736"/>
            <a:ext cx="6482714" cy="4320000"/>
          </a:xfrm>
          <a:prstGeom prst="rect">
            <a:avLst/>
          </a:prstGeom>
          <a:noFill/>
        </p:spPr>
      </p:pic>
      <p:pic>
        <p:nvPicPr>
          <p:cNvPr id="10243" name="Picture 3" descr="C:\Documents and Settings\user\Рабочий стол\IMG_94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1052736"/>
            <a:ext cx="6482712" cy="4320000"/>
          </a:xfrm>
          <a:prstGeom prst="rect">
            <a:avLst/>
          </a:prstGeom>
          <a:noFill/>
        </p:spPr>
      </p:pic>
      <p:pic>
        <p:nvPicPr>
          <p:cNvPr id="10244" name="Picture 4" descr="C:\Documents and Settings\user\Рабочий стол\DSCN497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1052736"/>
            <a:ext cx="5759537" cy="4320000"/>
          </a:xfrm>
          <a:prstGeom prst="rect">
            <a:avLst/>
          </a:prstGeom>
          <a:noFill/>
        </p:spPr>
      </p:pic>
      <p:pic>
        <p:nvPicPr>
          <p:cNvPr id="10245" name="Picture 5" descr="C:\Documents and Settings\user\Рабочий стол\DSCN501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07704" y="1053216"/>
            <a:ext cx="5759537" cy="4320000"/>
          </a:xfrm>
          <a:prstGeom prst="rect">
            <a:avLst/>
          </a:prstGeom>
          <a:noFill/>
        </p:spPr>
      </p:pic>
      <p:pic>
        <p:nvPicPr>
          <p:cNvPr id="10246" name="Picture 6" descr="C:\Documents and Settings\user\Рабочий стол\IMG_378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03848" y="980728"/>
            <a:ext cx="2880000" cy="4320000"/>
          </a:xfrm>
          <a:prstGeom prst="rect">
            <a:avLst/>
          </a:prstGeom>
          <a:noFill/>
        </p:spPr>
      </p:pic>
      <p:pic>
        <p:nvPicPr>
          <p:cNvPr id="10247" name="Picture 7" descr="C:\Documents and Settings\user\Рабочий стол\IMG_378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75656" y="980728"/>
            <a:ext cx="6480000" cy="4320000"/>
          </a:xfrm>
          <a:prstGeom prst="rect">
            <a:avLst/>
          </a:prstGeom>
          <a:noFill/>
        </p:spPr>
      </p:pic>
      <p:pic>
        <p:nvPicPr>
          <p:cNvPr id="10248" name="Picture 8" descr="C:\Documents and Settings\user\Рабочий стол\IMG_3918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403648" y="1053216"/>
            <a:ext cx="6480000" cy="4320000"/>
          </a:xfrm>
          <a:prstGeom prst="rect">
            <a:avLst/>
          </a:prstGeom>
          <a:noFill/>
        </p:spPr>
      </p:pic>
      <p:pic>
        <p:nvPicPr>
          <p:cNvPr id="10249" name="Picture 9" descr="C:\Documents and Settings\user\Рабочий стол\IMG_392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76456" y="297232"/>
            <a:ext cx="3480000" cy="52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5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3500"/>
                            </p:stCondLst>
                            <p:childTnLst>
                              <p:par>
                                <p:cTn id="7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3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animBg="1"/>
      <p:bldP spid="34823" grpId="1" animBg="1"/>
      <p:bldP spid="34824" grpId="0" animBg="1"/>
      <p:bldP spid="348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7412" name="Picture 4" descr="Map-Rus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9144000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Oval 7"/>
          <p:cNvSpPr>
            <a:spLocks noChangeArrowheads="1"/>
          </p:cNvSpPr>
          <p:nvPr/>
        </p:nvSpPr>
        <p:spPr bwMode="auto">
          <a:xfrm>
            <a:off x="3995738" y="3859213"/>
            <a:ext cx="252412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0" name="WordArt 8"/>
          <p:cNvSpPr>
            <a:spLocks noChangeArrowheads="1" noChangeShapeType="1" noTextEdit="1"/>
          </p:cNvSpPr>
          <p:nvPr/>
        </p:nvSpPr>
        <p:spPr bwMode="auto">
          <a:xfrm>
            <a:off x="4427538" y="5445125"/>
            <a:ext cx="123825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Уфа</a:t>
            </a:r>
          </a:p>
        </p:txBody>
      </p:sp>
      <p:sp>
        <p:nvSpPr>
          <p:cNvPr id="23562" name="Oval 10"/>
          <p:cNvSpPr>
            <a:spLocks noChangeArrowheads="1"/>
          </p:cNvSpPr>
          <p:nvPr/>
        </p:nvSpPr>
        <p:spPr bwMode="auto">
          <a:xfrm>
            <a:off x="1798638" y="2854325"/>
            <a:ext cx="1116013" cy="11160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3" name="Oval 11"/>
          <p:cNvSpPr>
            <a:spLocks noChangeArrowheads="1"/>
          </p:cNvSpPr>
          <p:nvPr/>
        </p:nvSpPr>
        <p:spPr bwMode="auto">
          <a:xfrm>
            <a:off x="2268538" y="3284538"/>
            <a:ext cx="252412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1546225" y="2416545"/>
            <a:ext cx="252413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9217" name="Picture 1" descr="C:\Documents and Settings\user\Рабочий стол\2016_02_0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052736"/>
            <a:ext cx="6458645" cy="4320000"/>
          </a:xfrm>
          <a:prstGeom prst="rect">
            <a:avLst/>
          </a:prstGeom>
          <a:noFill/>
        </p:spPr>
      </p:pic>
      <p:pic>
        <p:nvPicPr>
          <p:cNvPr id="9218" name="Picture 2" descr="C:\Documents and Settings\user\Рабочий стол\2016_02_0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1052736"/>
            <a:ext cx="6458645" cy="4320000"/>
          </a:xfrm>
          <a:prstGeom prst="rect">
            <a:avLst/>
          </a:prstGeom>
          <a:noFill/>
        </p:spPr>
      </p:pic>
      <p:pic>
        <p:nvPicPr>
          <p:cNvPr id="9219" name="Picture 3" descr="C:\Documents and Settings\user\Рабочий стол\2016_02_15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1052736"/>
            <a:ext cx="6478354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animBg="1"/>
      <p:bldP spid="23562" grpId="0" animBg="1"/>
      <p:bldP spid="23562" grpId="1" animBg="1"/>
      <p:bldP spid="235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274638"/>
            <a:ext cx="6707088" cy="1143000"/>
          </a:xfrm>
        </p:spPr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000099"/>
                </a:solidFill>
              </a:rPr>
              <a:t>ЗАДАЧИ КОНКУРСА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400" smtClean="0"/>
              <a:t>		Выявление лучших специалистов в области 	неразрушающего контроля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ru-RU" altLang="ru-RU" sz="2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400" smtClean="0"/>
              <a:t>		Оценка и повышение уровня профессиональной 	подготовки специалистов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ru-RU" altLang="ru-RU" sz="2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400" smtClean="0"/>
              <a:t>		Повышение социального статуса и престижа 	профессии – специалист неразрушающего 	контроля</a:t>
            </a:r>
          </a:p>
          <a:p>
            <a:pPr marL="609600" indent="-609600" eaLnBrk="1" hangingPunct="1">
              <a:lnSpc>
                <a:spcPct val="80000"/>
              </a:lnSpc>
            </a:pPr>
            <a:endParaRPr lang="ru-RU" altLang="ru-RU" sz="2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altLang="ru-RU" sz="2400" smtClean="0"/>
              <a:t>		Формирование системы поддержки талантливых 	и профессиональных специалистов в области 	неразрушающего контроля</a:t>
            </a:r>
          </a:p>
        </p:txBody>
      </p:sp>
    </p:spTree>
    <p:extLst>
      <p:ext uri="{BB962C8B-B14F-4D97-AF65-F5344CB8AC3E}">
        <p14:creationId xmlns:p14="http://schemas.microsoft.com/office/powerpoint/2010/main" val="261052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6" name="Picture 4" descr="Map-Rus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9144000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Oval 5"/>
          <p:cNvSpPr>
            <a:spLocks noChangeArrowheads="1"/>
          </p:cNvSpPr>
          <p:nvPr/>
        </p:nvSpPr>
        <p:spPr bwMode="auto">
          <a:xfrm>
            <a:off x="2268538" y="3284538"/>
            <a:ext cx="252412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4" name="WordArt 8"/>
          <p:cNvSpPr>
            <a:spLocks noChangeArrowheads="1" noChangeShapeType="1" noTextEdit="1"/>
          </p:cNvSpPr>
          <p:nvPr/>
        </p:nvSpPr>
        <p:spPr bwMode="auto">
          <a:xfrm>
            <a:off x="3137652" y="5445125"/>
            <a:ext cx="30099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Хабаровск</a:t>
            </a:r>
          </a:p>
        </p:txBody>
      </p:sp>
      <p:sp>
        <p:nvSpPr>
          <p:cNvPr id="18441" name="Oval 10"/>
          <p:cNvSpPr>
            <a:spLocks noChangeArrowheads="1"/>
          </p:cNvSpPr>
          <p:nvPr/>
        </p:nvSpPr>
        <p:spPr bwMode="auto">
          <a:xfrm>
            <a:off x="4025900" y="3860800"/>
            <a:ext cx="252413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7" name="Oval 11"/>
          <p:cNvSpPr>
            <a:spLocks noChangeArrowheads="1"/>
          </p:cNvSpPr>
          <p:nvPr/>
        </p:nvSpPr>
        <p:spPr bwMode="auto">
          <a:xfrm>
            <a:off x="7235825" y="3536950"/>
            <a:ext cx="1116013" cy="11160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9948" name="Oval 12"/>
          <p:cNvSpPr>
            <a:spLocks noChangeArrowheads="1"/>
          </p:cNvSpPr>
          <p:nvPr/>
        </p:nvSpPr>
        <p:spPr bwMode="auto">
          <a:xfrm>
            <a:off x="7666038" y="3967163"/>
            <a:ext cx="252412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1546225" y="2416545"/>
            <a:ext cx="252413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6" name="Picture 2" descr="E:\Конкурс 2015\Отборочный тур\ВНИИФТРИ\2015-02-04 11.14.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8225" y="1417638"/>
            <a:ext cx="5217600" cy="3913200"/>
          </a:xfrm>
          <a:prstGeom prst="rect">
            <a:avLst/>
          </a:prstGeom>
          <a:noFill/>
        </p:spPr>
      </p:pic>
      <p:pic>
        <p:nvPicPr>
          <p:cNvPr id="6147" name="Picture 3" descr="E:\Конкурс 2015\Отборочный тур\ВНИИФТРИ\2015-02-04 11.18.2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18225" y="1417638"/>
            <a:ext cx="5217600" cy="391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99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4" grpId="0" animBg="1"/>
      <p:bldP spid="39947" grpId="0" animBg="1"/>
      <p:bldP spid="39947" grpId="1" animBg="1"/>
      <p:bldP spid="3994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9460" name="Picture 4" descr="Map-Rus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9144000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Oval 5"/>
          <p:cNvSpPr>
            <a:spLocks noChangeArrowheads="1"/>
          </p:cNvSpPr>
          <p:nvPr/>
        </p:nvSpPr>
        <p:spPr bwMode="auto">
          <a:xfrm>
            <a:off x="2268538" y="3284538"/>
            <a:ext cx="252412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6" name="WordArt 8"/>
          <p:cNvSpPr>
            <a:spLocks noChangeArrowheads="1" noChangeShapeType="1" noTextEdit="1"/>
          </p:cNvSpPr>
          <p:nvPr/>
        </p:nvSpPr>
        <p:spPr bwMode="auto">
          <a:xfrm>
            <a:off x="3408874" y="5445125"/>
            <a:ext cx="250507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Екатеринбург</a:t>
            </a:r>
          </a:p>
        </p:txBody>
      </p:sp>
      <p:sp>
        <p:nvSpPr>
          <p:cNvPr id="19465" name="Oval 10"/>
          <p:cNvSpPr>
            <a:spLocks noChangeArrowheads="1"/>
          </p:cNvSpPr>
          <p:nvPr/>
        </p:nvSpPr>
        <p:spPr bwMode="auto">
          <a:xfrm>
            <a:off x="4025900" y="3897313"/>
            <a:ext cx="252413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466" name="Oval 11"/>
          <p:cNvSpPr>
            <a:spLocks noChangeArrowheads="1"/>
          </p:cNvSpPr>
          <p:nvPr/>
        </p:nvSpPr>
        <p:spPr bwMode="auto">
          <a:xfrm>
            <a:off x="7666038" y="3967163"/>
            <a:ext cx="252412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40" name="Oval 12"/>
          <p:cNvSpPr>
            <a:spLocks noChangeArrowheads="1"/>
          </p:cNvSpPr>
          <p:nvPr/>
        </p:nvSpPr>
        <p:spPr bwMode="auto">
          <a:xfrm>
            <a:off x="2214563" y="2857500"/>
            <a:ext cx="1116012" cy="11160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41" name="Oval 13"/>
          <p:cNvSpPr>
            <a:spLocks noChangeArrowheads="1"/>
          </p:cNvSpPr>
          <p:nvPr/>
        </p:nvSpPr>
        <p:spPr bwMode="auto">
          <a:xfrm>
            <a:off x="2643188" y="3286125"/>
            <a:ext cx="252412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1546225" y="2416545"/>
            <a:ext cx="252413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9" name="Picture 2" descr="D:\Работа\Фото\Екатеринбург (УЦА)\w-84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8638" y="1417638"/>
            <a:ext cx="5880600" cy="392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 descr="D:\Работа\Фото\Екатеринбург (УЦА)\w-84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438" y="1417638"/>
            <a:ext cx="5880600" cy="392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D:\Работа\Фото\Екатеринбург (УЦА)\w-83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438" y="1417638"/>
            <a:ext cx="5880600" cy="392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8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6" grpId="0" animBg="1"/>
      <p:bldP spid="48140" grpId="0" animBg="1"/>
      <p:bldP spid="48140" grpId="1" animBg="1"/>
      <p:bldP spid="481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4" name="Picture 4" descr="Map-Rus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9144000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Oval 5"/>
          <p:cNvSpPr>
            <a:spLocks noChangeArrowheads="1"/>
          </p:cNvSpPr>
          <p:nvPr/>
        </p:nvSpPr>
        <p:spPr bwMode="auto">
          <a:xfrm>
            <a:off x="2643174" y="3286124"/>
            <a:ext cx="252413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6" name="Oval 6"/>
          <p:cNvSpPr>
            <a:spLocks noChangeArrowheads="1"/>
          </p:cNvSpPr>
          <p:nvPr/>
        </p:nvSpPr>
        <p:spPr bwMode="auto">
          <a:xfrm>
            <a:off x="2268538" y="3284538"/>
            <a:ext cx="252412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488" name="Oval 9"/>
          <p:cNvSpPr>
            <a:spLocks noChangeArrowheads="1"/>
          </p:cNvSpPr>
          <p:nvPr/>
        </p:nvSpPr>
        <p:spPr bwMode="auto">
          <a:xfrm>
            <a:off x="7666038" y="3930650"/>
            <a:ext cx="252412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70" name="WordArt 10"/>
          <p:cNvSpPr>
            <a:spLocks noChangeArrowheads="1" noChangeShapeType="1" noTextEdit="1"/>
          </p:cNvSpPr>
          <p:nvPr/>
        </p:nvSpPr>
        <p:spPr bwMode="auto">
          <a:xfrm>
            <a:off x="3708400" y="5527013"/>
            <a:ext cx="219075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Иркутск</a:t>
            </a:r>
          </a:p>
        </p:txBody>
      </p:sp>
      <p:sp>
        <p:nvSpPr>
          <p:cNvPr id="20491" name="Oval 12"/>
          <p:cNvSpPr>
            <a:spLocks noChangeArrowheads="1"/>
          </p:cNvSpPr>
          <p:nvPr/>
        </p:nvSpPr>
        <p:spPr bwMode="auto">
          <a:xfrm>
            <a:off x="3995738" y="3860800"/>
            <a:ext cx="252412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73" name="Oval 13"/>
          <p:cNvSpPr>
            <a:spLocks noChangeArrowheads="1"/>
          </p:cNvSpPr>
          <p:nvPr/>
        </p:nvSpPr>
        <p:spPr bwMode="auto">
          <a:xfrm>
            <a:off x="4787900" y="3897313"/>
            <a:ext cx="1116013" cy="11160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74" name="Oval 14"/>
          <p:cNvSpPr>
            <a:spLocks noChangeArrowheads="1"/>
          </p:cNvSpPr>
          <p:nvPr/>
        </p:nvSpPr>
        <p:spPr bwMode="auto">
          <a:xfrm>
            <a:off x="5184775" y="4329113"/>
            <a:ext cx="252413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1546225" y="2416545"/>
            <a:ext cx="252413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145" name="Picture 1" descr="C:\Documents and Settings\user\Рабочий стол\Мои документы Качество\Маша\Доклад\Конкурс 2016\Отборочный тур\ИркутскНИИхиммаш\DSC_46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124744"/>
            <a:ext cx="6505172" cy="4320000"/>
          </a:xfrm>
          <a:prstGeom prst="rect">
            <a:avLst/>
          </a:prstGeom>
          <a:noFill/>
        </p:spPr>
      </p:pic>
      <p:pic>
        <p:nvPicPr>
          <p:cNvPr id="6146" name="Picture 2" descr="C:\Documents and Settings\user\Рабочий стол\Мои документы Качество\Маша\Доклад\Конкурс 2016\Отборочный тур\ИркутскНИИхиммаш\DSC_46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1124744"/>
            <a:ext cx="6505171" cy="4320000"/>
          </a:xfrm>
          <a:prstGeom prst="rect">
            <a:avLst/>
          </a:prstGeom>
          <a:noFill/>
        </p:spPr>
      </p:pic>
      <p:pic>
        <p:nvPicPr>
          <p:cNvPr id="6147" name="Picture 3" descr="C:\Documents and Settings\user\Рабочий стол\Мои документы Качество\Маша\Доклад\Конкурс 2016\Отборочный тур\ИркутскНИИхиммаш\DSC_473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1124744"/>
            <a:ext cx="7053962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0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0" grpId="0" animBg="1"/>
      <p:bldP spid="40973" grpId="0" animBg="1"/>
      <p:bldP spid="40973" grpId="1" animBg="1"/>
      <p:bldP spid="4097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8" name="Picture 4" descr="Map-Rus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9144000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Oval 5"/>
          <p:cNvSpPr>
            <a:spLocks noChangeArrowheads="1"/>
          </p:cNvSpPr>
          <p:nvPr/>
        </p:nvSpPr>
        <p:spPr bwMode="auto">
          <a:xfrm>
            <a:off x="2643174" y="3286124"/>
            <a:ext cx="252413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0" name="Oval 6"/>
          <p:cNvSpPr>
            <a:spLocks noChangeArrowheads="1"/>
          </p:cNvSpPr>
          <p:nvPr/>
        </p:nvSpPr>
        <p:spPr bwMode="auto">
          <a:xfrm>
            <a:off x="2268538" y="3284538"/>
            <a:ext cx="252412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2" name="Oval 9"/>
          <p:cNvSpPr>
            <a:spLocks noChangeArrowheads="1"/>
          </p:cNvSpPr>
          <p:nvPr/>
        </p:nvSpPr>
        <p:spPr bwMode="auto">
          <a:xfrm>
            <a:off x="7666038" y="3930650"/>
            <a:ext cx="252412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4" name="WordArt 10"/>
          <p:cNvSpPr>
            <a:spLocks noChangeArrowheads="1" noChangeShapeType="1" noTextEdit="1"/>
          </p:cNvSpPr>
          <p:nvPr/>
        </p:nvSpPr>
        <p:spPr bwMode="auto">
          <a:xfrm>
            <a:off x="3851275" y="5445125"/>
            <a:ext cx="196215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Самара</a:t>
            </a:r>
          </a:p>
        </p:txBody>
      </p:sp>
      <p:sp>
        <p:nvSpPr>
          <p:cNvPr id="21515" name="Oval 12"/>
          <p:cNvSpPr>
            <a:spLocks noChangeArrowheads="1"/>
          </p:cNvSpPr>
          <p:nvPr/>
        </p:nvSpPr>
        <p:spPr bwMode="auto">
          <a:xfrm>
            <a:off x="3995738" y="3860800"/>
            <a:ext cx="252412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516" name="Oval 13"/>
          <p:cNvSpPr>
            <a:spLocks noChangeArrowheads="1"/>
          </p:cNvSpPr>
          <p:nvPr/>
        </p:nvSpPr>
        <p:spPr bwMode="auto">
          <a:xfrm>
            <a:off x="5184775" y="4329113"/>
            <a:ext cx="252413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8" name="Oval 14"/>
          <p:cNvSpPr>
            <a:spLocks noChangeArrowheads="1"/>
          </p:cNvSpPr>
          <p:nvPr/>
        </p:nvSpPr>
        <p:spPr bwMode="auto">
          <a:xfrm>
            <a:off x="1527162" y="2814637"/>
            <a:ext cx="1116012" cy="1116013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9" name="Oval 15"/>
          <p:cNvSpPr>
            <a:spLocks noChangeArrowheads="1"/>
          </p:cNvSpPr>
          <p:nvPr/>
        </p:nvSpPr>
        <p:spPr bwMode="auto">
          <a:xfrm>
            <a:off x="1928813" y="3214688"/>
            <a:ext cx="252412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17"/>
          <p:cNvSpPr>
            <a:spLocks noChangeArrowheads="1"/>
          </p:cNvSpPr>
          <p:nvPr/>
        </p:nvSpPr>
        <p:spPr bwMode="auto">
          <a:xfrm>
            <a:off x="1546225" y="2416545"/>
            <a:ext cx="252413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1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4" grpId="0" animBg="1"/>
      <p:bldP spid="41998" grpId="0" animBg="1"/>
      <p:bldP spid="41998" grpId="1" animBg="1"/>
      <p:bldP spid="4199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6" name="Picture 4" descr="Map-Russ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913"/>
            <a:ext cx="9144000" cy="545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9" name="Oval 7"/>
          <p:cNvSpPr>
            <a:spLocks noChangeArrowheads="1"/>
          </p:cNvSpPr>
          <p:nvPr/>
        </p:nvSpPr>
        <p:spPr bwMode="auto">
          <a:xfrm>
            <a:off x="2268538" y="3284538"/>
            <a:ext cx="252412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1" name="Oval 10"/>
          <p:cNvSpPr>
            <a:spLocks noChangeArrowheads="1"/>
          </p:cNvSpPr>
          <p:nvPr/>
        </p:nvSpPr>
        <p:spPr bwMode="auto">
          <a:xfrm>
            <a:off x="7666038" y="3930650"/>
            <a:ext cx="252412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7" name="WordArt 11"/>
          <p:cNvSpPr>
            <a:spLocks noChangeArrowheads="1" noChangeShapeType="1" noTextEdit="1"/>
          </p:cNvSpPr>
          <p:nvPr/>
        </p:nvSpPr>
        <p:spPr bwMode="auto">
          <a:xfrm>
            <a:off x="3332074" y="5440363"/>
            <a:ext cx="277563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800" kern="10" dirty="0" smtClean="0">
                <a:ln w="9525">
                  <a:noFill/>
                  <a:round/>
                  <a:headEnd/>
                  <a:tailEnd/>
                </a:ln>
                <a:solidFill>
                  <a:srgbClr val="000099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Пермь</a:t>
            </a:r>
            <a:endParaRPr lang="ru-RU" sz="4800" kern="10" dirty="0">
              <a:ln w="9525">
                <a:noFill/>
                <a:round/>
                <a:headEnd/>
                <a:tailEnd/>
              </a:ln>
              <a:solidFill>
                <a:srgbClr val="000099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3564" name="Oval 13"/>
          <p:cNvSpPr>
            <a:spLocks noChangeArrowheads="1"/>
          </p:cNvSpPr>
          <p:nvPr/>
        </p:nvSpPr>
        <p:spPr bwMode="auto">
          <a:xfrm>
            <a:off x="3995738" y="3860800"/>
            <a:ext cx="252412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5" name="Oval 14"/>
          <p:cNvSpPr>
            <a:spLocks noChangeArrowheads="1"/>
          </p:cNvSpPr>
          <p:nvPr/>
        </p:nvSpPr>
        <p:spPr bwMode="auto">
          <a:xfrm>
            <a:off x="5184775" y="4329113"/>
            <a:ext cx="252413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72" name="Oval 16"/>
          <p:cNvSpPr>
            <a:spLocks noChangeArrowheads="1"/>
          </p:cNvSpPr>
          <p:nvPr/>
        </p:nvSpPr>
        <p:spPr bwMode="auto">
          <a:xfrm>
            <a:off x="2085168" y="2635251"/>
            <a:ext cx="1116012" cy="1116012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73" name="Oval 17"/>
          <p:cNvSpPr>
            <a:spLocks noChangeArrowheads="1"/>
          </p:cNvSpPr>
          <p:nvPr/>
        </p:nvSpPr>
        <p:spPr bwMode="auto">
          <a:xfrm>
            <a:off x="2516967" y="3032125"/>
            <a:ext cx="252413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1546225" y="2416545"/>
            <a:ext cx="252413" cy="252413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2643174" y="3286124"/>
            <a:ext cx="252413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Oval 6"/>
          <p:cNvSpPr>
            <a:spLocks noChangeArrowheads="1"/>
          </p:cNvSpPr>
          <p:nvPr/>
        </p:nvSpPr>
        <p:spPr bwMode="auto">
          <a:xfrm>
            <a:off x="1928794" y="3214686"/>
            <a:ext cx="252413" cy="252412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097" name="Picture 1" descr="C:\Documents and Settings\user\Рабочий стол\2016-02-01_000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052736"/>
            <a:ext cx="6489806" cy="4320000"/>
          </a:xfrm>
          <a:prstGeom prst="rect">
            <a:avLst/>
          </a:prstGeom>
          <a:noFill/>
        </p:spPr>
      </p:pic>
      <p:pic>
        <p:nvPicPr>
          <p:cNvPr id="2" name="Picture 2" descr="C:\Documents and Settings\user\Рабочий стол\2016-02-04_000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052736"/>
            <a:ext cx="6489806" cy="4320000"/>
          </a:xfrm>
          <a:prstGeom prst="rect">
            <a:avLst/>
          </a:prstGeom>
          <a:noFill/>
        </p:spPr>
      </p:pic>
      <p:pic>
        <p:nvPicPr>
          <p:cNvPr id="3" name="Picture 3" descr="C:\Documents and Settings\user\Рабочий стол\2016-02-04_000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1052736"/>
            <a:ext cx="6489806" cy="4320000"/>
          </a:xfrm>
          <a:prstGeom prst="rect">
            <a:avLst/>
          </a:prstGeom>
          <a:noFill/>
        </p:spPr>
      </p:pic>
      <p:pic>
        <p:nvPicPr>
          <p:cNvPr id="4" name="Picture 4" descr="C:\Documents and Settings\user\Рабочий стол\2016-02-04_0006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1053216"/>
            <a:ext cx="6489806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4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7" grpId="0" animBg="1"/>
      <p:bldP spid="45072" grpId="0" animBg="1"/>
      <p:bldP spid="45072" grpId="1" animBg="1"/>
      <p:bldP spid="4507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C:\Documents and Settings\user\Рабочий стол\DSC_21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061328"/>
            <a:ext cx="6480000" cy="4320000"/>
          </a:xfrm>
          <a:prstGeom prst="rect">
            <a:avLst/>
          </a:prstGeom>
          <a:noFill/>
        </p:spPr>
      </p:pic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86040"/>
            <a:ext cx="8229600" cy="1143000"/>
          </a:xfrm>
        </p:spPr>
        <p:txBody>
          <a:bodyPr/>
          <a:lstStyle/>
          <a:p>
            <a:r>
              <a:rPr lang="ru-RU" sz="4000" dirty="0" smtClean="0">
                <a:solidFill>
                  <a:srgbClr val="000099"/>
                </a:solidFill>
              </a:rPr>
              <a:t>Финальный тур</a:t>
            </a:r>
            <a:br>
              <a:rPr lang="ru-RU" sz="4000" dirty="0" smtClean="0">
                <a:solidFill>
                  <a:srgbClr val="000099"/>
                </a:solidFill>
              </a:rPr>
            </a:br>
            <a:r>
              <a:rPr lang="ru-RU" sz="2400" dirty="0" smtClean="0">
                <a:solidFill>
                  <a:srgbClr val="000099"/>
                </a:solidFill>
              </a:rPr>
              <a:t>01 – 04 марта 2016 г., г. Москва</a:t>
            </a:r>
          </a:p>
        </p:txBody>
      </p:sp>
      <p:pic>
        <p:nvPicPr>
          <p:cNvPr id="3074" name="Picture 2" descr="C:\Documents and Settings\user\Рабочий стол\DSCF80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320" y="2061328"/>
            <a:ext cx="5760000" cy="4320000"/>
          </a:xfrm>
          <a:prstGeom prst="rect">
            <a:avLst/>
          </a:prstGeom>
          <a:noFill/>
        </p:spPr>
      </p:pic>
      <p:pic>
        <p:nvPicPr>
          <p:cNvPr id="3075" name="Picture 3" descr="C:\Documents and Settings\user\Рабочий стол\DSCF80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2060848"/>
            <a:ext cx="5760000" cy="4320000"/>
          </a:xfrm>
          <a:prstGeom prst="rect">
            <a:avLst/>
          </a:prstGeom>
          <a:noFill/>
        </p:spPr>
      </p:pic>
      <p:pic>
        <p:nvPicPr>
          <p:cNvPr id="3076" name="Picture 4" descr="C:\Documents and Settings\user\Рабочий стол\DSC_222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31640" y="2060848"/>
            <a:ext cx="6480000" cy="4320000"/>
          </a:xfrm>
          <a:prstGeom prst="rect">
            <a:avLst/>
          </a:prstGeom>
          <a:noFill/>
        </p:spPr>
      </p:pic>
      <p:pic>
        <p:nvPicPr>
          <p:cNvPr id="3077" name="Picture 5" descr="C:\Documents and Settings\user\Рабочий стол\Участники финального тура Конкурс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2060848"/>
            <a:ext cx="5933289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0"/>
                            </p:stCondLst>
                            <p:childTnLst>
                              <p:par>
                                <p:cTn id="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72144" y="806181"/>
            <a:ext cx="8621032" cy="17272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0099"/>
                </a:solidFill>
              </a:rPr>
              <a:t>Награждение победителей проходило на Форуме «Территория NDT-2016» </a:t>
            </a:r>
            <a:r>
              <a:rPr lang="en-US" sz="2000" dirty="0" smtClean="0">
                <a:solidFill>
                  <a:srgbClr val="000099"/>
                </a:solidFill>
              </a:rPr>
              <a:t/>
            </a:r>
            <a:br>
              <a:rPr lang="en-US" sz="2000" dirty="0" smtClean="0">
                <a:solidFill>
                  <a:srgbClr val="000099"/>
                </a:solidFill>
              </a:rPr>
            </a:br>
            <a:r>
              <a:rPr lang="ru-RU" sz="2000" dirty="0" smtClean="0">
                <a:solidFill>
                  <a:srgbClr val="000099"/>
                </a:solidFill>
              </a:rPr>
              <a:t>г. Москва, Экспоцентр на Красной Пресне, 4 марта 2016 г.</a:t>
            </a:r>
          </a:p>
        </p:txBody>
      </p:sp>
      <p:pic>
        <p:nvPicPr>
          <p:cNvPr id="2050" name="Picture 2" descr="C:\Documents and Settings\user\Рабочий стол\DSC_23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988840"/>
            <a:ext cx="6480000" cy="4320000"/>
          </a:xfrm>
          <a:prstGeom prst="rect">
            <a:avLst/>
          </a:prstGeom>
          <a:noFill/>
        </p:spPr>
      </p:pic>
      <p:pic>
        <p:nvPicPr>
          <p:cNvPr id="2051" name="Picture 3" descr="C:\Documents and Settings\user\Рабочий стол\DSC_23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988840"/>
            <a:ext cx="6480000" cy="4320000"/>
          </a:xfrm>
          <a:prstGeom prst="rect">
            <a:avLst/>
          </a:prstGeom>
          <a:noFill/>
        </p:spPr>
      </p:pic>
      <p:pic>
        <p:nvPicPr>
          <p:cNvPr id="2053" name="Picture 5" descr="C:\Documents and Settings\user\Рабочий стол\4R4A33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988840"/>
            <a:ext cx="6482083" cy="4320000"/>
          </a:xfrm>
          <a:prstGeom prst="rect">
            <a:avLst/>
          </a:prstGeom>
          <a:noFill/>
        </p:spPr>
      </p:pic>
      <p:pic>
        <p:nvPicPr>
          <p:cNvPr id="2054" name="Picture 6" descr="C:\Documents and Settings\user\Рабочий стол\4R4A33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348880"/>
            <a:ext cx="8280000" cy="3296179"/>
          </a:xfrm>
          <a:prstGeom prst="rect">
            <a:avLst/>
          </a:prstGeom>
          <a:noFill/>
        </p:spPr>
      </p:pic>
      <p:pic>
        <p:nvPicPr>
          <p:cNvPr id="2055" name="Picture 7" descr="C:\Documents and Settings\user\Рабочий стол\DSC_26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1988840"/>
            <a:ext cx="7638548" cy="43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267920" y="260647"/>
          <a:ext cx="4184400" cy="57997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Document" r:id="rId3" imgW="6783074" imgH="9400890" progId="Word.Document.8">
                  <p:embed/>
                </p:oleObj>
              </mc:Choice>
              <mc:Fallback>
                <p:oleObj name="Document" r:id="rId3" imgW="6783074" imgH="9400890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67920" y="260647"/>
                        <a:ext cx="4184400" cy="57997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5004048" y="301104"/>
          <a:ext cx="2849562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55" name="Document" r:id="rId3" imgW="7328937" imgH="10453406" progId="Word.Document.8">
                  <p:embed/>
                </p:oleObj>
              </mc:Choice>
              <mc:Fallback>
                <p:oleObj name="Document" r:id="rId3" imgW="7328937" imgH="10453406" progId="Word.Document.8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301104"/>
                        <a:ext cx="2849562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988" name="Picture 4" descr="C:\Documents and Settings\user\Рабочий стол\2016_02_1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789040"/>
            <a:ext cx="3744416" cy="1832211"/>
          </a:xfrm>
          <a:prstGeom prst="rect">
            <a:avLst/>
          </a:prstGeom>
          <a:noFill/>
        </p:spPr>
      </p:pic>
      <p:pic>
        <p:nvPicPr>
          <p:cNvPr id="41987" name="Picture 3" descr="C:\Documents and Settings\user\Рабочий стол\Мои документы Качество\Маша\Доклад\Конкурс-2016\Награждение\с подписью Рыбаса\диплом финал2016-3.t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1196752"/>
            <a:ext cx="2933457" cy="41203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Победители конкурса получают:</a:t>
            </a:r>
          </a:p>
          <a:p>
            <a:pPr marL="0" indent="0">
              <a:buNone/>
            </a:pPr>
            <a:r>
              <a:rPr lang="ru-RU" dirty="0" smtClean="0"/>
              <a:t>- Право аттестации на </a:t>
            </a:r>
            <a:r>
              <a:rPr lang="en-US" dirty="0" smtClean="0"/>
              <a:t>III </a:t>
            </a:r>
            <a:r>
              <a:rPr lang="ru-RU" dirty="0" smtClean="0"/>
              <a:t>уровень квалификации, при условии сдачи необходимых </a:t>
            </a:r>
            <a:r>
              <a:rPr lang="ru-RU" dirty="0" smtClean="0"/>
              <a:t>экзаменов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ценные </a:t>
            </a:r>
            <a:r>
              <a:rPr lang="ru-RU" dirty="0" smtClean="0"/>
              <a:t>подарки</a:t>
            </a:r>
            <a:endParaRPr lang="ru-RU" dirty="0" smtClean="0"/>
          </a:p>
          <a:p>
            <a:pPr>
              <a:buFontTx/>
              <a:buChar char="-"/>
            </a:pPr>
            <a:r>
              <a:rPr lang="ru-RU" dirty="0" smtClean="0"/>
              <a:t>приз за первое место - участие в ежегодной Школе-семинаре, организуемом НУЦ «Качество»,  «Сертификация персонала в области неразрушающего контроля»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003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1054914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Требования к центрам, проводящим отборочный тур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107504" y="2204864"/>
            <a:ext cx="8928992" cy="4525963"/>
          </a:xfrm>
        </p:spPr>
        <p:txBody>
          <a:bodyPr/>
          <a:lstStyle/>
          <a:p>
            <a:pPr eaLnBrk="1" hangingPunct="1"/>
            <a:r>
              <a:rPr lang="ru-RU" altLang="ru-RU" dirty="0" smtClean="0"/>
              <a:t>аккредитации в качестве НОАП  или ОС</a:t>
            </a:r>
          </a:p>
          <a:p>
            <a:pPr eaLnBrk="1" hangingPunct="1"/>
            <a:r>
              <a:rPr lang="ru-RU" altLang="ru-RU" dirty="0" smtClean="0"/>
              <a:t>наличие оснащенных рабочих мест (не менее 5) по каждому заявленному методу НК для проведения практической части Конкурса</a:t>
            </a:r>
          </a:p>
          <a:p>
            <a:pPr eaLnBrk="1" hangingPunct="1"/>
            <a:r>
              <a:rPr lang="ru-RU" altLang="ru-RU" dirty="0" smtClean="0"/>
              <a:t>наличие необходимого количества конкурсных образцов с учетом количества </a:t>
            </a:r>
            <a:r>
              <a:rPr lang="ru-RU" altLang="ru-RU" dirty="0" smtClean="0"/>
              <a:t>конкурсантов</a:t>
            </a: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1660180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813627"/>
              </p:ext>
            </p:extLst>
          </p:nvPr>
        </p:nvGraphicFramePr>
        <p:xfrm>
          <a:off x="2843808" y="1675926"/>
          <a:ext cx="6076727" cy="1828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54800"/>
                <a:gridCol w="4121927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dirty="0" smtClean="0">
                          <a:effectLst/>
                        </a:rPr>
                        <a:t>II</a:t>
                      </a:r>
                      <a:r>
                        <a:rPr lang="ru-RU" sz="1500" dirty="0" smtClean="0">
                          <a:effectLst/>
                        </a:rPr>
                        <a:t> ВИК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2011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5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Данилова Ирина Васильевна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ООО «ГСИ Волгоградская Фирма </a:t>
                      </a:r>
                      <a:r>
                        <a:rPr lang="ru-RU" sz="15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Нефтезаводмонтаж</a:t>
                      </a: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», г. Волгоград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500" b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своем</a:t>
                      </a:r>
                      <a:r>
                        <a:rPr lang="ru-RU" sz="15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предприятии получила разовую премию, повышенный оклад на год , так же повышение в должности, стала примером для младших сотрудников</a:t>
                      </a:r>
                      <a:endParaRPr lang="ru-RU" sz="15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905032"/>
              </p:ext>
            </p:extLst>
          </p:nvPr>
        </p:nvGraphicFramePr>
        <p:xfrm>
          <a:off x="2843807" y="3987317"/>
          <a:ext cx="6270503" cy="2057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44217"/>
                <a:gridCol w="432628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ВИК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2013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5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Пантелеев Михаил Андреевич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ФГУП «НИИЭФА им. Д.В. Ефремова»,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Санкт-Петербург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5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Стал победителем в 22 года.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 результатам конкурса должность  - начальник отдела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63888" y="698079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Конкурс дает большой толчок в росте по карьерной лестнице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588" y="1343303"/>
            <a:ext cx="1553132" cy="214560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802" y="3798838"/>
            <a:ext cx="1455918" cy="211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15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0099"/>
                </a:solidFill>
              </a:rPr>
              <a:t>Всероссийский конкурс специалистов </a:t>
            </a:r>
            <a:br>
              <a:rPr lang="ru-RU" b="1" dirty="0">
                <a:solidFill>
                  <a:srgbClr val="000099"/>
                </a:solidFill>
              </a:rPr>
            </a:br>
            <a:r>
              <a:rPr lang="ru-RU" b="1" dirty="0">
                <a:solidFill>
                  <a:srgbClr val="000099"/>
                </a:solidFill>
              </a:rPr>
              <a:t>неразрушающего контроля – </a:t>
            </a:r>
            <a:r>
              <a:rPr lang="ru-RU" b="1" dirty="0" smtClean="0">
                <a:solidFill>
                  <a:srgbClr val="000099"/>
                </a:solidFill>
              </a:rPr>
              <a:t>2017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876" y="3501008"/>
            <a:ext cx="2232248" cy="2131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668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8220" y="836712"/>
            <a:ext cx="9125780" cy="1079946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000099"/>
                </a:solidFill>
              </a:rPr>
              <a:t>XIV</a:t>
            </a:r>
            <a:r>
              <a:rPr lang="ru-RU" sz="3200" dirty="0" smtClean="0">
                <a:solidFill>
                  <a:srgbClr val="000099"/>
                </a:solidFill>
              </a:rPr>
              <a:t> Всероссийский конкурс специалистов </a:t>
            </a:r>
            <a:br>
              <a:rPr lang="ru-RU" sz="3200" dirty="0" smtClean="0">
                <a:solidFill>
                  <a:srgbClr val="000099"/>
                </a:solidFill>
              </a:rPr>
            </a:br>
            <a:r>
              <a:rPr lang="ru-RU" sz="3200" dirty="0" smtClean="0">
                <a:solidFill>
                  <a:srgbClr val="000099"/>
                </a:solidFill>
              </a:rPr>
              <a:t>неразрушающего контроля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220" y="1916658"/>
            <a:ext cx="9125780" cy="4319588"/>
          </a:xfrm>
          <a:solidFill>
            <a:schemeClr val="accent1">
              <a:tint val="20000"/>
            </a:schemeClr>
          </a:solidFill>
        </p:spPr>
        <p:txBody>
          <a:bodyPr/>
          <a:lstStyle/>
          <a:p>
            <a:pPr>
              <a:buFontTx/>
              <a:buNone/>
            </a:pPr>
            <a:r>
              <a:rPr lang="ru-RU" sz="2400" dirty="0" smtClean="0"/>
              <a:t>Первый тур – отборочный, пройдёт в НОАП / ОС или их ЭЦ в регионах России с </a:t>
            </a:r>
            <a:r>
              <a:rPr lang="en-US" sz="2400" dirty="0" smtClean="0"/>
              <a:t>30</a:t>
            </a:r>
            <a:r>
              <a:rPr lang="ru-RU" sz="2400" dirty="0" smtClean="0"/>
              <a:t> января по 1</a:t>
            </a:r>
            <a:r>
              <a:rPr lang="en-US" sz="2400" dirty="0" smtClean="0"/>
              <a:t>0</a:t>
            </a:r>
            <a:r>
              <a:rPr lang="ru-RU" sz="2400" dirty="0" smtClean="0"/>
              <a:t> февраля 201</a:t>
            </a:r>
            <a:r>
              <a:rPr lang="en-US" sz="2400" dirty="0" smtClean="0"/>
              <a:t>7</a:t>
            </a:r>
            <a:r>
              <a:rPr lang="ru-RU" sz="2400" dirty="0" smtClean="0"/>
              <a:t> г.</a:t>
            </a:r>
          </a:p>
          <a:p>
            <a:pPr>
              <a:buFontTx/>
              <a:buNone/>
            </a:pPr>
            <a:r>
              <a:rPr lang="ru-RU" sz="2400" dirty="0" smtClean="0"/>
              <a:t>Второй тур – финальный, будет проведён </a:t>
            </a:r>
          </a:p>
          <a:p>
            <a:pPr>
              <a:buFontTx/>
              <a:buNone/>
            </a:pPr>
            <a:r>
              <a:rPr lang="ru-RU" sz="2400" dirty="0" smtClean="0"/>
              <a:t>на базе ООО «НУЦ «Качество»</a:t>
            </a:r>
          </a:p>
          <a:p>
            <a:pPr>
              <a:buFontTx/>
              <a:buNone/>
            </a:pPr>
            <a:r>
              <a:rPr lang="ru-RU" sz="2400" dirty="0" smtClean="0"/>
              <a:t> совместно с ОАО «НИКИМТ - </a:t>
            </a:r>
            <a:r>
              <a:rPr lang="ru-RU" sz="2400" dirty="0" err="1" smtClean="0"/>
              <a:t>Атомстрой</a:t>
            </a:r>
            <a:r>
              <a:rPr lang="ru-RU" sz="2400" dirty="0" smtClean="0"/>
              <a:t>», </a:t>
            </a:r>
          </a:p>
          <a:p>
            <a:pPr>
              <a:buFontTx/>
              <a:buNone/>
            </a:pPr>
            <a:r>
              <a:rPr lang="ru-RU" sz="2400" dirty="0" smtClean="0"/>
              <a:t>при участии специалистов</a:t>
            </a:r>
          </a:p>
          <a:p>
            <a:pPr>
              <a:buFontTx/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     ОАО «НТЦ «Промышленная безопасность» </a:t>
            </a:r>
          </a:p>
          <a:p>
            <a:pPr>
              <a:buFontTx/>
              <a:buNone/>
            </a:pPr>
            <a:r>
              <a:rPr lang="ru-RU" sz="2400" dirty="0" smtClean="0"/>
              <a:t>с </a:t>
            </a:r>
            <a:r>
              <a:rPr lang="en-US" sz="2400" dirty="0" smtClean="0"/>
              <a:t>28 </a:t>
            </a:r>
            <a:r>
              <a:rPr lang="ru-RU" sz="2400" dirty="0" smtClean="0"/>
              <a:t>февраля по 02 марта 2017 г., в период проведения Форума «Территория </a:t>
            </a:r>
            <a:r>
              <a:rPr lang="en-US" sz="2400" dirty="0" smtClean="0"/>
              <a:t>NDT </a:t>
            </a:r>
            <a:r>
              <a:rPr lang="ru-RU" sz="2400" dirty="0" smtClean="0"/>
              <a:t>– 2017»,</a:t>
            </a:r>
          </a:p>
          <a:p>
            <a:pPr>
              <a:buFontTx/>
              <a:buNone/>
            </a:pPr>
            <a:r>
              <a:rPr lang="ru-RU" sz="2400" dirty="0" smtClean="0"/>
              <a:t> г. Москва, Экспоцентр на Красной Пресне.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1" y="116632"/>
            <a:ext cx="5400599" cy="576064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0099"/>
                </a:solidFill>
              </a:rPr>
              <a:t>Региональные </a:t>
            </a:r>
            <a:r>
              <a:rPr lang="ru-RU" dirty="0" smtClean="0">
                <a:solidFill>
                  <a:srgbClr val="000099"/>
                </a:solidFill>
              </a:rPr>
              <a:t>центры Конкурса 2017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</p:nvPr>
        </p:nvGraphicFramePr>
        <p:xfrm>
          <a:off x="107504" y="1124744"/>
          <a:ext cx="8784976" cy="564600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531876"/>
                <a:gridCol w="2564468"/>
                <a:gridCol w="2232248"/>
                <a:gridCol w="1512168"/>
                <a:gridCol w="1944216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-68580" algn="l"/>
                        </a:tabLst>
                      </a:pPr>
                      <a:r>
                        <a:rPr lang="ru-RU" sz="1400" dirty="0">
                          <a:effectLst/>
                        </a:rPr>
                        <a:t>№ 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-68580" algn="l"/>
                        </a:tabLst>
                      </a:pPr>
                      <a:r>
                        <a:rPr lang="ru-RU" sz="1400" dirty="0">
                          <a:effectLst/>
                        </a:rPr>
                        <a:t>п./п.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НОАП/ОС, ЭЦ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Методы </a:t>
                      </a:r>
                      <a:r>
                        <a:rPr lang="ru-RU" sz="1400" dirty="0" smtClean="0">
                          <a:effectLst/>
                        </a:rPr>
                        <a:t>НК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Место проведения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Сроки проведения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</a:tr>
              <a:tr h="2350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ООО «НУЦ «Качество» совместно АО «НИКИМТ-</a:t>
                      </a:r>
                      <a:r>
                        <a:rPr lang="ru-RU" sz="1400" dirty="0" err="1">
                          <a:effectLst/>
                        </a:rPr>
                        <a:t>Атомстрой</a:t>
                      </a:r>
                      <a:r>
                        <a:rPr lang="ru-RU" sz="1400" dirty="0">
                          <a:effectLst/>
                        </a:rPr>
                        <a:t>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АЭ, ВД, ВИК, ВК, МК, ПВК, РК, ТК, УК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г. </a:t>
                      </a:r>
                      <a:r>
                        <a:rPr lang="ru-RU" sz="1400" dirty="0" smtClean="0">
                          <a:effectLst/>
                        </a:rPr>
                        <a:t>Москва</a:t>
                      </a:r>
                      <a:endParaRPr lang="ru-RU" sz="1400" dirty="0">
                        <a:effectLst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07</a:t>
                      </a:r>
                      <a:r>
                        <a:rPr lang="ru-RU" sz="1400">
                          <a:effectLst/>
                        </a:rPr>
                        <a:t> – </a:t>
                      </a:r>
                      <a:r>
                        <a:rPr lang="en-US" sz="1400">
                          <a:effectLst/>
                        </a:rPr>
                        <a:t>09</a:t>
                      </a:r>
                      <a:r>
                        <a:rPr lang="ru-RU" sz="1400">
                          <a:effectLst/>
                        </a:rPr>
                        <a:t> февраля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201</a:t>
                      </a:r>
                      <a:r>
                        <a:rPr lang="en-US" sz="1400">
                          <a:effectLst/>
                        </a:rPr>
                        <a:t>7</a:t>
                      </a:r>
                      <a:r>
                        <a:rPr lang="ru-RU" sz="1400">
                          <a:effectLst/>
                        </a:rPr>
                        <a:t> г.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</a:tr>
              <a:tr h="2242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ООО «АРЦ НК»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ВД, ВИК, ВК, МК, ПВК, РК, ТК, УК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г. </a:t>
                      </a:r>
                      <a:r>
                        <a:rPr lang="ru-RU" sz="1400" dirty="0" smtClean="0">
                          <a:effectLst/>
                        </a:rPr>
                        <a:t>Томск</a:t>
                      </a:r>
                      <a:endParaRPr lang="ru-RU" sz="1400" dirty="0">
                        <a:effectLst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08 – 10 февраля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2017 г.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</a:tr>
              <a:tr h="5253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ООО «ИКЦ «Арина»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ВД, ВИК, ВК, МК, ПВК, РК, ТК, УК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г. </a:t>
                      </a:r>
                      <a:r>
                        <a:rPr lang="ru-RU" sz="1400" dirty="0" smtClean="0">
                          <a:effectLst/>
                        </a:rPr>
                        <a:t>Пермь</a:t>
                      </a:r>
                      <a:endParaRPr lang="ru-RU" sz="1400" dirty="0">
                        <a:effectLst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31 января – 03 февраля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2017 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</a:tr>
              <a:tr h="215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АНО ДПО УАЦ «</a:t>
                      </a:r>
                      <a:r>
                        <a:rPr lang="ru-RU" sz="1400" dirty="0" err="1">
                          <a:effectLst/>
                        </a:rPr>
                        <a:t>ИркутскНИИхиммаш</a:t>
                      </a:r>
                      <a:r>
                        <a:rPr lang="ru-RU" sz="1400" dirty="0">
                          <a:effectLst/>
                        </a:rPr>
                        <a:t>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РК, УК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г. </a:t>
                      </a:r>
                      <a:r>
                        <a:rPr lang="ru-RU" sz="1400" dirty="0" smtClean="0">
                          <a:effectLst/>
                        </a:rPr>
                        <a:t>Иркутск</a:t>
                      </a:r>
                      <a:endParaRPr lang="ru-RU" sz="1400" dirty="0">
                        <a:effectLst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07 – 09 февраля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2017 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</a:tr>
              <a:tr h="215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ЭЦ Дальневосточного филиала ФГУП «ВНИИФТРИ»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АЭ, ВИК, МК, ПВК, РК, УК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г. </a:t>
                      </a:r>
                      <a:r>
                        <a:rPr lang="ru-RU" sz="1400" dirty="0" smtClean="0">
                          <a:effectLst/>
                        </a:rPr>
                        <a:t>Хабаровск</a:t>
                      </a:r>
                      <a:endParaRPr lang="ru-RU" sz="1400" dirty="0">
                        <a:effectLst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06 – 09 февраля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2017 г.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</a:tr>
              <a:tr h="215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ЭЦ «Академия-НК»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ВИК,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МК, ПВК, РК, УК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г. </a:t>
                      </a:r>
                      <a:r>
                        <a:rPr lang="ru-RU" sz="1400" dirty="0" smtClean="0">
                          <a:effectLst/>
                        </a:rPr>
                        <a:t>Самара</a:t>
                      </a:r>
                      <a:endParaRPr lang="ru-RU" sz="1400" dirty="0">
                        <a:effectLst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07 – 09 февраля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2017 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</a:tr>
              <a:tr h="215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7.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НОАП ООО ЗУАЦ «</a:t>
                      </a:r>
                      <a:r>
                        <a:rPr lang="ru-RU" sz="1400" dirty="0" err="1">
                          <a:effectLst/>
                        </a:rPr>
                        <a:t>Нерконт</a:t>
                      </a:r>
                      <a:r>
                        <a:rPr lang="ru-RU" sz="1400" dirty="0">
                          <a:effectLst/>
                        </a:rPr>
                        <a:t> плюс»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ВД, ВИК, ТК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г. </a:t>
                      </a:r>
                      <a:r>
                        <a:rPr lang="ru-RU" sz="1400" dirty="0" smtClean="0">
                          <a:effectLst/>
                        </a:rPr>
                        <a:t>Пермь</a:t>
                      </a:r>
                      <a:endParaRPr lang="ru-RU" sz="1400" dirty="0">
                        <a:effectLst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06 – 10 февраля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2017 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</a:tr>
              <a:tr h="215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</a:t>
                      </a:r>
                      <a:r>
                        <a:rPr lang="ru-RU" sz="1400">
                          <a:effectLst/>
                        </a:rPr>
                        <a:t>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НОАП «</a:t>
                      </a:r>
                      <a:r>
                        <a:rPr lang="ru-RU" sz="1400" dirty="0" err="1">
                          <a:effectLst/>
                        </a:rPr>
                        <a:t>Политех</a:t>
                      </a:r>
                      <a:r>
                        <a:rPr lang="ru-RU" sz="1400" dirty="0">
                          <a:effectLst/>
                        </a:rPr>
                        <a:t> НК», </a:t>
                      </a:r>
                      <a:r>
                        <a:rPr lang="ru-RU" sz="1400" dirty="0" err="1" smtClean="0">
                          <a:effectLst/>
                        </a:rPr>
                        <a:t>структ</a:t>
                      </a:r>
                      <a:r>
                        <a:rPr lang="en-US" sz="1400" dirty="0" smtClean="0">
                          <a:effectLst/>
                        </a:rPr>
                        <a:t>.</a:t>
                      </a:r>
                      <a:r>
                        <a:rPr lang="ru-RU" sz="1400" dirty="0" smtClean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подразделения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ФГБОУ ВО «</a:t>
                      </a:r>
                      <a:r>
                        <a:rPr lang="ru-RU" sz="1400" dirty="0" err="1">
                          <a:effectLst/>
                        </a:rPr>
                        <a:t>СамГТУ</a:t>
                      </a:r>
                      <a:r>
                        <a:rPr lang="ru-RU" sz="1400" dirty="0">
                          <a:effectLst/>
                        </a:rPr>
                        <a:t>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ВИК, ПВК, УК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г. </a:t>
                      </a:r>
                      <a:r>
                        <a:rPr lang="ru-RU" sz="1400" dirty="0" smtClean="0">
                          <a:effectLst/>
                        </a:rPr>
                        <a:t>Самара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30 января – 10 февраля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2017 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</a:tr>
              <a:tr h="215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РЦАКД ИНК ТПУ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ВИК, МК, ПВК, РК. УК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г. </a:t>
                      </a:r>
                      <a:r>
                        <a:rPr lang="ru-RU" sz="1400" dirty="0" smtClean="0">
                          <a:effectLst/>
                        </a:rPr>
                        <a:t>Томск</a:t>
                      </a:r>
                      <a:endParaRPr lang="ru-RU" sz="1400" dirty="0">
                        <a:effectLst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</a:t>
                      </a:r>
                      <a:r>
                        <a:rPr lang="en-US" sz="1400" dirty="0">
                          <a:effectLst/>
                        </a:rPr>
                        <a:t>1</a:t>
                      </a:r>
                      <a:r>
                        <a:rPr lang="ru-RU" sz="1400" dirty="0">
                          <a:effectLst/>
                        </a:rPr>
                        <a:t> января – </a:t>
                      </a:r>
                      <a:r>
                        <a:rPr lang="en-US" sz="1400" dirty="0">
                          <a:effectLst/>
                        </a:rPr>
                        <a:t>03</a:t>
                      </a:r>
                      <a:r>
                        <a:rPr lang="ru-RU" sz="1400" dirty="0">
                          <a:effectLst/>
                        </a:rPr>
                        <a:t> февраля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2017 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</a:tr>
              <a:tr h="215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ООО «Уральский центр аттестации»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ВИК, МК,</a:t>
                      </a:r>
                      <a:r>
                        <a:rPr lang="ru-RU" sz="1400" baseline="0" dirty="0" smtClean="0">
                          <a:effectLst/>
                        </a:rPr>
                        <a:t> </a:t>
                      </a:r>
                      <a:r>
                        <a:rPr lang="ru-RU" sz="1400" dirty="0" smtClean="0">
                          <a:effectLst/>
                        </a:rPr>
                        <a:t>ПВК, РК, ТК, УК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г. Екатеринбург</a:t>
                      </a:r>
                      <a:r>
                        <a:rPr lang="ru-RU" sz="1400" dirty="0" smtClean="0">
                          <a:effectLst/>
                        </a:rPr>
                        <a:t>,</a:t>
                      </a:r>
                      <a:endParaRPr lang="ru-RU" sz="1400" dirty="0">
                        <a:effectLst/>
                      </a:endParaRPr>
                    </a:p>
                  </a:txBody>
                  <a:tcPr marL="16776" marR="1677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01 – 03 февраля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2017 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</a:tr>
              <a:tr h="215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11.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ООО «Центр НК»</a:t>
                      </a:r>
                    </a:p>
                  </a:txBody>
                  <a:tcPr marL="16776" marR="16776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АЭ, ВД, ВИК, МК, ПВК, РК, УК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776" marR="16776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г. Казань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endParaRPr lang="ru-RU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6776" marR="16776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08 – 10 февраля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2017 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6776" marR="16776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588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8229600" cy="561828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0099"/>
                </a:solidFill>
              </a:rPr>
              <a:t>Региональные </a:t>
            </a:r>
            <a:r>
              <a:rPr lang="ru-RU" sz="2800" dirty="0" smtClean="0">
                <a:solidFill>
                  <a:srgbClr val="000099"/>
                </a:solidFill>
              </a:rPr>
              <a:t>центры </a:t>
            </a:r>
            <a:r>
              <a:rPr lang="ru-RU" sz="2800" dirty="0">
                <a:solidFill>
                  <a:srgbClr val="000099"/>
                </a:solidFill>
              </a:rPr>
              <a:t>Конкурса </a:t>
            </a:r>
            <a:r>
              <a:rPr lang="en-US" sz="2800" dirty="0" smtClean="0">
                <a:solidFill>
                  <a:srgbClr val="000099"/>
                </a:solidFill>
              </a:rPr>
              <a:t>2003-2017</a:t>
            </a:r>
            <a:r>
              <a:rPr lang="ru-RU" sz="2800" dirty="0" smtClean="0">
                <a:solidFill>
                  <a:srgbClr val="000099"/>
                </a:solidFill>
              </a:rPr>
              <a:t>гг.</a:t>
            </a:r>
            <a:endParaRPr lang="ru-RU" sz="2800" dirty="0">
              <a:solidFill>
                <a:srgbClr val="000099"/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6628981"/>
              </p:ext>
            </p:extLst>
          </p:nvPr>
        </p:nvGraphicFramePr>
        <p:xfrm>
          <a:off x="395536" y="1916832"/>
          <a:ext cx="8435280" cy="3561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886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Для повышения престижа </a:t>
            </a:r>
            <a:r>
              <a:rPr lang="ru-RU" dirty="0" smtClean="0"/>
              <a:t>конкурса необходимо заинтересовывать:</a:t>
            </a:r>
          </a:p>
          <a:p>
            <a:pPr marL="0" indent="0">
              <a:buNone/>
            </a:pPr>
            <a:r>
              <a:rPr lang="ru-RU" dirty="0"/>
              <a:t>-</a:t>
            </a:r>
            <a:r>
              <a:rPr lang="ru-RU" dirty="0" smtClean="0"/>
              <a:t> </a:t>
            </a:r>
            <a:r>
              <a:rPr lang="ru-RU" dirty="0" smtClean="0"/>
              <a:t>предприятия, направляющих своих специалистов на </a:t>
            </a:r>
            <a:r>
              <a:rPr lang="ru-RU" dirty="0" smtClean="0"/>
              <a:t>конкурс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r>
              <a:rPr lang="ru-RU" dirty="0" err="1" smtClean="0"/>
              <a:t>НОАПы</a:t>
            </a:r>
            <a:r>
              <a:rPr lang="ru-RU" dirty="0" smtClean="0"/>
              <a:t>, выступающие в качестве региональных центров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6336" y="1484784"/>
            <a:ext cx="1368152" cy="191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79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196752"/>
            <a:ext cx="4517374" cy="4525963"/>
          </a:xfrm>
        </p:spPr>
      </p:pic>
    </p:spTree>
    <p:extLst>
      <p:ext uri="{BB962C8B-B14F-4D97-AF65-F5344CB8AC3E}">
        <p14:creationId xmlns:p14="http://schemas.microsoft.com/office/powerpoint/2010/main" val="392430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9952" y="2996952"/>
            <a:ext cx="4382429" cy="92555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Спасибо за внимание!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10" y="1577522"/>
            <a:ext cx="4053848" cy="39928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527520" y="1052736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dirty="0" smtClean="0"/>
              <a:t>Требования к членам жюри, проводящим отборочный тур</a:t>
            </a: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124072" y="2360637"/>
            <a:ext cx="9036496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ru-RU" sz="2800" dirty="0" smtClean="0"/>
              <a:t>III</a:t>
            </a:r>
            <a:r>
              <a:rPr lang="ru-RU" altLang="ru-RU" sz="2800" dirty="0" smtClean="0"/>
              <a:t> уровень квалификации по соответствующему методу</a:t>
            </a:r>
          </a:p>
          <a:p>
            <a:pPr eaLnBrk="1" hangingPunct="1"/>
            <a:r>
              <a:rPr lang="ru-RU" altLang="ru-RU" sz="2800" dirty="0" smtClean="0"/>
              <a:t>исключается участие в жюри по одному методу более одного представителя от одной организации</a:t>
            </a:r>
          </a:p>
          <a:p>
            <a:pPr eaLnBrk="1" hangingPunct="1"/>
            <a:r>
              <a:rPr lang="ru-RU" altLang="ru-RU" sz="2800" dirty="0" smtClean="0"/>
              <a:t>каждый специалист </a:t>
            </a:r>
            <a:r>
              <a:rPr lang="en-US" altLang="ru-RU" sz="2800" dirty="0" smtClean="0"/>
              <a:t>III</a:t>
            </a:r>
            <a:r>
              <a:rPr lang="ru-RU" altLang="ru-RU" sz="2800" dirty="0" smtClean="0"/>
              <a:t> уровня имеет право участвовать в жюри только по одному методу</a:t>
            </a:r>
          </a:p>
          <a:p>
            <a:pPr eaLnBrk="1" hangingPunct="1"/>
            <a:r>
              <a:rPr lang="ru-RU" altLang="ru-RU" sz="2800" dirty="0" smtClean="0"/>
              <a:t>членом жюри по методу не может быть представитель организации, направившей конкурсанта на тот же метод</a:t>
            </a:r>
          </a:p>
        </p:txBody>
      </p:sp>
    </p:spTree>
    <p:extLst>
      <p:ext uri="{BB962C8B-B14F-4D97-AF65-F5344CB8AC3E}">
        <p14:creationId xmlns:p14="http://schemas.microsoft.com/office/powerpoint/2010/main" val="119718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0099"/>
                </a:solidFill>
              </a:rPr>
              <a:t>Всероссийский конкурс специалистов </a:t>
            </a:r>
            <a:br>
              <a:rPr lang="ru-RU" b="1" dirty="0">
                <a:solidFill>
                  <a:srgbClr val="000099"/>
                </a:solidFill>
              </a:rPr>
            </a:br>
            <a:r>
              <a:rPr lang="ru-RU" b="1" dirty="0">
                <a:solidFill>
                  <a:srgbClr val="000099"/>
                </a:solidFill>
              </a:rPr>
              <a:t>неразрушающего контроля</a:t>
            </a:r>
            <a:r>
              <a:rPr lang="en-US" b="1" dirty="0">
                <a:solidFill>
                  <a:srgbClr val="000099"/>
                </a:solidFill>
              </a:rPr>
              <a:t> </a:t>
            </a:r>
            <a:r>
              <a:rPr lang="ru-RU" b="1" dirty="0">
                <a:solidFill>
                  <a:srgbClr val="000099"/>
                </a:solidFill>
              </a:rPr>
              <a:t>проводится </a:t>
            </a:r>
            <a:r>
              <a:rPr lang="en-US" b="1" dirty="0">
                <a:solidFill>
                  <a:srgbClr val="000099"/>
                </a:solidFill>
              </a:rPr>
              <a:t> </a:t>
            </a:r>
            <a:r>
              <a:rPr lang="ru-RU" b="1" dirty="0">
                <a:solidFill>
                  <a:srgbClr val="000099"/>
                </a:solidFill>
              </a:rPr>
              <a:t>с 2003г. по настоящее время </a:t>
            </a:r>
          </a:p>
          <a:p>
            <a:pPr marL="0" indent="0" algn="ctr">
              <a:buNone/>
            </a:pPr>
            <a:endParaRPr lang="ru-RU" dirty="0">
              <a:solidFill>
                <a:srgbClr val="000099"/>
              </a:solidFill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876" y="3501008"/>
            <a:ext cx="2232248" cy="2131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53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276872"/>
            <a:ext cx="8229600" cy="16847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/>
              <a:t>Несколько слов о проведении конкурса 2016г.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26968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8229600" cy="1081088"/>
          </a:xfrm>
        </p:spPr>
        <p:txBody>
          <a:bodyPr/>
          <a:lstStyle/>
          <a:p>
            <a:r>
              <a:rPr lang="ru-RU" dirty="0" smtClean="0">
                <a:solidFill>
                  <a:srgbClr val="000099"/>
                </a:solidFill>
              </a:rPr>
              <a:t>Организаторы Конкурса: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323528" y="1810635"/>
            <a:ext cx="7643812" cy="4210050"/>
          </a:xfrm>
        </p:spPr>
        <p:txBody>
          <a:bodyPr/>
          <a:lstStyle/>
          <a:p>
            <a:r>
              <a:rPr lang="ru-RU" sz="2800" dirty="0" smtClean="0"/>
              <a:t>Федеральная служба по экологическому, технологическому и атомному надзору </a:t>
            </a:r>
            <a:endParaRPr lang="ru-RU" sz="2800" dirty="0" smtClean="0"/>
          </a:p>
          <a:p>
            <a:r>
              <a:rPr lang="ru-RU" sz="2800" dirty="0" smtClean="0"/>
              <a:t>ОАО </a:t>
            </a:r>
            <a:r>
              <a:rPr lang="ru-RU" sz="2800" dirty="0" smtClean="0"/>
              <a:t>«НТЦ «Промышленная безопасность</a:t>
            </a:r>
            <a:r>
              <a:rPr lang="ru-RU" sz="2800" dirty="0" smtClean="0"/>
              <a:t>»</a:t>
            </a:r>
            <a:endParaRPr lang="ru-RU" sz="2800" dirty="0" smtClean="0"/>
          </a:p>
          <a:p>
            <a:r>
              <a:rPr lang="ru-RU" sz="2800" dirty="0" smtClean="0"/>
              <a:t>Российское общество по неразрушающему контролю и технической </a:t>
            </a:r>
            <a:r>
              <a:rPr lang="ru-RU" sz="2800" dirty="0" smtClean="0"/>
              <a:t>диагностике</a:t>
            </a:r>
            <a:endParaRPr lang="ru-RU" sz="2800" dirty="0" smtClean="0"/>
          </a:p>
          <a:p>
            <a:r>
              <a:rPr lang="ru-RU" sz="2800" dirty="0" smtClean="0"/>
              <a:t>ООО «НУЦ «Качество</a:t>
            </a:r>
            <a:r>
              <a:rPr lang="ru-RU" sz="2800" dirty="0" smtClean="0"/>
              <a:t>»</a:t>
            </a:r>
            <a:endParaRPr lang="ru-RU" sz="2800" dirty="0" smtClean="0"/>
          </a:p>
          <a:p>
            <a:r>
              <a:rPr lang="ru-RU" sz="2800" dirty="0" smtClean="0"/>
              <a:t>АО «НИКИМТ - </a:t>
            </a:r>
            <a:r>
              <a:rPr lang="ru-RU" sz="2800" dirty="0" err="1" smtClean="0"/>
              <a:t>Атомстрой</a:t>
            </a:r>
            <a:r>
              <a:rPr lang="ru-RU" sz="2800" dirty="0" smtClean="0"/>
              <a:t>»</a:t>
            </a:r>
            <a:endParaRPr lang="ru-RU" sz="2800" dirty="0" smtClean="0"/>
          </a:p>
          <a:p>
            <a:endParaRPr lang="ru-RU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08447"/>
            <a:ext cx="9144000" cy="1368425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0099"/>
                </a:solidFill>
              </a:rPr>
              <a:t>Информационные спонсоры Конкурса: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31913" y="1916832"/>
            <a:ext cx="7354887" cy="1223863"/>
          </a:xfrm>
        </p:spPr>
        <p:txBody>
          <a:bodyPr/>
          <a:lstStyle/>
          <a:p>
            <a:r>
              <a:rPr lang="ru-RU" dirty="0" smtClean="0"/>
              <a:t>Журнал «Территория </a:t>
            </a:r>
            <a:r>
              <a:rPr lang="en-US" dirty="0" smtClean="0"/>
              <a:t>NDT</a:t>
            </a:r>
            <a:r>
              <a:rPr lang="ru-RU" dirty="0" smtClean="0"/>
              <a:t>»; </a:t>
            </a:r>
          </a:p>
          <a:p>
            <a:r>
              <a:rPr lang="ru-RU" dirty="0" smtClean="0"/>
              <a:t>Журнал «Контроль. Диагностика»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473625"/>
            <a:ext cx="8229600" cy="9350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</a:rPr>
              <a:t>Участники конкурса:</a:t>
            </a:r>
            <a:br>
              <a:rPr lang="ru-RU" dirty="0" smtClean="0">
                <a:solidFill>
                  <a:srgbClr val="000099"/>
                </a:solidFill>
              </a:rPr>
            </a:br>
            <a:endParaRPr lang="ru-RU" dirty="0" smtClean="0">
              <a:solidFill>
                <a:srgbClr val="000099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1550" y="2039682"/>
            <a:ext cx="7488238" cy="4525963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Специалисты </a:t>
            </a:r>
            <a:r>
              <a:rPr lang="en-US" sz="2800" dirty="0" smtClean="0"/>
              <a:t>II</a:t>
            </a:r>
            <a:r>
              <a:rPr lang="ru-RU" sz="2800" dirty="0" smtClean="0"/>
              <a:t> уровня </a:t>
            </a:r>
            <a:r>
              <a:rPr lang="ru-RU" sz="2800" dirty="0" smtClean="0"/>
              <a:t>квалификации</a:t>
            </a:r>
            <a:endParaRPr lang="ru-RU" sz="2800" dirty="0" smtClean="0"/>
          </a:p>
          <a:p>
            <a:pPr>
              <a:buFontTx/>
              <a:buNone/>
            </a:pPr>
            <a:endParaRPr lang="ru-RU" sz="2800" dirty="0" smtClean="0"/>
          </a:p>
          <a:p>
            <a:r>
              <a:rPr lang="ru-RU" sz="2800" dirty="0" smtClean="0"/>
              <a:t>Независимые органы по аттестации персонала в ЕС ОС в области промышленной, экологической безопасности, безопасности в энергетике и строительстве, Органы по сертификации персонала, аккредитованные в СДСПНК РОНКТД, и их Экзаменационные </a:t>
            </a:r>
            <a:r>
              <a:rPr lang="ru-RU" sz="2800" dirty="0" smtClean="0"/>
              <a:t>центры  </a:t>
            </a:r>
            <a:endParaRPr lang="ru-RU" sz="2800" dirty="0" smtClean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7614</TotalTime>
  <Words>1242</Words>
  <Application>Microsoft Office PowerPoint</Application>
  <PresentationFormat>Экран (4:3)</PresentationFormat>
  <Paragraphs>277</Paragraphs>
  <Slides>37</Slides>
  <Notes>3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2" baseType="lpstr">
      <vt:lpstr>Arial</vt:lpstr>
      <vt:lpstr>Calibri</vt:lpstr>
      <vt:lpstr>Times New Roman</vt:lpstr>
      <vt:lpstr>Тема Office</vt:lpstr>
      <vt:lpstr>Document</vt:lpstr>
      <vt:lpstr>Всероссийский конкурс специалистов  неразрушающего контроля – инструмент оценки уровня профессиональной подготовки специалистов</vt:lpstr>
      <vt:lpstr>ЗАДАЧИ КОНКУРСА</vt:lpstr>
      <vt:lpstr>Требования к центрам, проводящим отборочный тур</vt:lpstr>
      <vt:lpstr>Требования к членам жюри, проводящим отборочный тур</vt:lpstr>
      <vt:lpstr>Презентация PowerPoint</vt:lpstr>
      <vt:lpstr>Презентация PowerPoint</vt:lpstr>
      <vt:lpstr>Организаторы Конкурса:</vt:lpstr>
      <vt:lpstr>Информационные спонсоры Конкурса:</vt:lpstr>
      <vt:lpstr>Участники конкурса: </vt:lpstr>
      <vt:lpstr>Методы, по которым проводится Конкурс:</vt:lpstr>
      <vt:lpstr>Статистика 2003 – 2016 г.г.</vt:lpstr>
      <vt:lpstr>Количество участников (2003-2016 г.г.)</vt:lpstr>
      <vt:lpstr>Этапы проведения Конкурса: </vt:lpstr>
      <vt:lpstr>Теоретическая часть</vt:lpstr>
      <vt:lpstr>Практическая часть</vt:lpstr>
      <vt:lpstr>Региональные центры Конкурса 2016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Финальный тур 01 – 04 марта 2016 г., г. Москва</vt:lpstr>
      <vt:lpstr>Награждение победителей проходило на Форуме «Территория NDT-2016»  г. Москва, Экспоцентр на Красной Пресне, 4 марта 2016 г.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XIV Всероссийский конкурс специалистов  неразрушающего контроля</vt:lpstr>
      <vt:lpstr>Региональные центры Конкурса 2017</vt:lpstr>
      <vt:lpstr>Региональные центры Конкурса 2003-2017гг.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Группа компаний "Качество". Комплексный подход к обеспечению функционирования систем менеджмента качества организаций</dc:title>
  <dc:creator>Сластихин</dc:creator>
  <cp:lastModifiedBy>Ирина</cp:lastModifiedBy>
  <cp:revision>425</cp:revision>
  <dcterms:created xsi:type="dcterms:W3CDTF">2013-05-05T12:33:20Z</dcterms:created>
  <dcterms:modified xsi:type="dcterms:W3CDTF">2017-01-24T17:15:33Z</dcterms:modified>
</cp:coreProperties>
</file>