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sldIdLst>
    <p:sldId id="256" r:id="rId2"/>
    <p:sldId id="336" r:id="rId3"/>
    <p:sldId id="329" r:id="rId4"/>
    <p:sldId id="335" r:id="rId5"/>
    <p:sldId id="337" r:id="rId6"/>
    <p:sldId id="338" r:id="rId7"/>
    <p:sldId id="339" r:id="rId8"/>
    <p:sldId id="340" r:id="rId9"/>
    <p:sldId id="345" r:id="rId10"/>
    <p:sldId id="346" r:id="rId11"/>
    <p:sldId id="344" r:id="rId12"/>
    <p:sldId id="347" r:id="rId13"/>
    <p:sldId id="343" r:id="rId14"/>
    <p:sldId id="341" r:id="rId15"/>
    <p:sldId id="342" r:id="rId16"/>
    <p:sldId id="334" r:id="rId17"/>
    <p:sldId id="350" r:id="rId18"/>
    <p:sldId id="349" r:id="rId19"/>
    <p:sldId id="348" r:id="rId20"/>
    <p:sldId id="328" r:id="rId21"/>
    <p:sldId id="351" r:id="rId22"/>
    <p:sldId id="352" r:id="rId23"/>
    <p:sldId id="353" r:id="rId24"/>
  </p:sldIdLst>
  <p:sldSz cx="9144000" cy="5143500" type="screen16x9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62" autoAdjust="0"/>
    <p:restoredTop sz="89261" autoAdjust="0"/>
  </p:normalViewPr>
  <p:slideViewPr>
    <p:cSldViewPr>
      <p:cViewPr varScale="1">
        <p:scale>
          <a:sx n="137" d="100"/>
          <a:sy n="137" d="100"/>
        </p:scale>
        <p:origin x="720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A8ADFD5B-A66C-449C-B6E8-FB716D07777D}" type="datetimeFigureOut">
              <a:rPr lang="ru-RU"/>
              <a:pPr/>
              <a:t>23.01.2017</a:t>
            </a:fld>
            <a:endParaRPr lang="ru-R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CA5D3BF3-D352-46FC-8343-31F56E6730EA}" type="slidenum">
              <a:rPr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203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CA5D3BF3-D352-46FC-8343-31F56E6730EA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187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478274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0" name="Rectangle 9"/>
          <p:cNvSpPr/>
          <p:nvPr/>
        </p:nvSpPr>
        <p:spPr>
          <a:xfrm>
            <a:off x="-9144" y="4539996"/>
            <a:ext cx="2249424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1" name="Rectangle 10"/>
          <p:cNvSpPr/>
          <p:nvPr/>
        </p:nvSpPr>
        <p:spPr>
          <a:xfrm>
            <a:off x="2359152" y="4533138"/>
            <a:ext cx="6784848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4537528"/>
            <a:ext cx="6515100" cy="514350"/>
          </a:xfrm>
        </p:spPr>
        <p:txBody>
          <a:bodyPr anchor="ctr"/>
          <a:lstStyle>
            <a:lvl1pPr marL="0" indent="0" algn="l" eaLnBrk="1" latinLnBrk="0" hangingPunct="1">
              <a:buNone/>
              <a:defRPr kumimoji="0" lang="ru-RU" sz="2800">
                <a:solidFill>
                  <a:srgbClr val="FFFFFF"/>
                </a:solidFill>
              </a:defRPr>
            </a:lvl1pPr>
            <a:lvl2pPr marL="457200" indent="0" algn="ctr" eaLnBrk="1" latinLnBrk="0" hangingPunct="1">
              <a:buNone/>
            </a:lvl2pPr>
            <a:lvl3pPr marL="914400" indent="0" algn="ctr" eaLnBrk="1" latinLnBrk="0" hangingPunct="1">
              <a:buNone/>
            </a:lvl3pPr>
            <a:lvl4pPr marL="1371600" indent="0" algn="ctr" eaLnBrk="1" latinLnBrk="0" hangingPunct="1">
              <a:buNone/>
            </a:lvl4pPr>
            <a:lvl5pPr marL="1828800" indent="0" algn="ctr" eaLnBrk="1" latinLnBrk="0" hangingPunct="1">
              <a:buNone/>
            </a:lvl5pPr>
            <a:lvl6pPr marL="2286000" indent="0" algn="ctr" eaLnBrk="1" latinLnBrk="0" hangingPunct="1">
              <a:buNone/>
            </a:lvl6pPr>
            <a:lvl7pPr marL="2743200" indent="0" algn="ctr" eaLnBrk="1" latinLnBrk="0" hangingPunct="1">
              <a:buNone/>
            </a:lvl7pPr>
            <a:lvl8pPr marL="3200400" indent="0" algn="ctr" eaLnBrk="1" latinLnBrk="0" hangingPunct="1">
              <a:buNone/>
            </a:lvl8pPr>
            <a:lvl9pPr marL="3657600" indent="0" algn="ctr" eaLnBrk="1" latinLnBrk="0" hangingPunct="1">
              <a:buNone/>
            </a:lvl9pPr>
            <a:extLst/>
          </a:lstStyle>
          <a:p>
            <a:pPr eaLnBrk="1" latinLnBrk="0" hangingPunct="1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4551524"/>
            <a:ext cx="2057400" cy="514350"/>
          </a:xfrm>
        </p:spPr>
        <p:txBody>
          <a:bodyPr>
            <a:noAutofit/>
          </a:bodyPr>
          <a:lstStyle>
            <a:lvl1pPr algn="ctr" eaLnBrk="1" latinLnBrk="0" hangingPunct="1">
              <a:defRPr kumimoji="0" lang="ru-RU" sz="20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047E157E-8DCB-4F70-A0AF-5EB586A91DD4}" type="datetime1">
              <a:rPr kumimoji="0" lang="ru-RU">
                <a:solidFill>
                  <a:srgbClr val="FFFFFF"/>
                </a:solidFill>
              </a:rPr>
              <a:pPr algn="ctr"/>
              <a:t>23.01.2017</a:t>
            </a:fld>
            <a:endParaRPr kumimoji="0"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177404"/>
            <a:ext cx="5867400" cy="273844"/>
          </a:xfrm>
        </p:spPr>
        <p:txBody>
          <a:bodyPr/>
          <a:lstStyle>
            <a:lvl1pPr algn="r" eaLnBrk="1" latinLnBrk="0" hangingPunct="1">
              <a:defRPr kumimoji="0" lang="ru-RU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171450"/>
            <a:ext cx="838200" cy="285750"/>
          </a:xfrm>
        </p:spPr>
        <p:txBody>
          <a:bodyPr/>
          <a:lstStyle>
            <a:lvl1pPr eaLnBrk="1" latinLnBrk="0" hangingPunct="1">
              <a:defRPr kumimoji="0" lang="ru-RU">
                <a:solidFill>
                  <a:schemeClr val="tx2"/>
                </a:solidFill>
              </a:defRPr>
            </a:lvl1pPr>
            <a:extLst/>
          </a:lstStyle>
          <a:p>
            <a:fld id="{8F82E0A0-C266-4798-8C8F-B9F91E9DA37E}" type="slidenum">
              <a:rPr kumimoji="0" lang="ru-RU">
                <a:solidFill>
                  <a:schemeClr val="tx2"/>
                </a:solidFill>
              </a:rPr>
              <a:pPr/>
              <a:t>‹#›</a:t>
            </a:fld>
            <a:endParaRPr kumimoji="0" lang="ru-RU" dirty="0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>
            <a:spLocks noGrp="1"/>
          </p:cNvSpPr>
          <p:nvPr>
            <p:ph type="title"/>
          </p:nvPr>
        </p:nvSpPr>
        <p:spPr>
          <a:xfrm>
            <a:off x="2362200" y="2343150"/>
            <a:ext cx="6477000" cy="2038350"/>
          </a:xfrm>
        </p:spPr>
        <p:txBody>
          <a:bodyPr rtlCol="0" anchor="b"/>
          <a:lstStyle>
            <a:lvl1pPr eaLnBrk="1" latinLnBrk="0" hangingPunct="1">
              <a:defRPr kumimoji="0" lang="ru-RU" cap="all" baseline="0"/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606EA6-EFEA-4C30-9264-4F9291A5780D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dirty="0"/>
          </a:p>
        </p:txBody>
      </p:sp>
      <p:sp>
        <p:nvSpPr>
          <p:cNvPr id="7" name="Rectangle 6"/>
          <p:cNvSpPr>
            <a:spLocks noGrp="1"/>
          </p:cNvSpPr>
          <p:nvPr>
            <p:ph sz="quarter" idx="13"/>
          </p:nvPr>
        </p:nvSpPr>
        <p:spPr>
          <a:xfrm>
            <a:off x="609600" y="1352550"/>
            <a:ext cx="8153400" cy="32766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7123113" cy="1254919"/>
          </a:xfrm>
        </p:spPr>
        <p:txBody>
          <a:bodyPr anchor="t"/>
          <a:lstStyle>
            <a:lvl1pPr eaLnBrk="1" latinLnBrk="0" hangingPunct="1">
              <a:buNone/>
              <a:defRPr kumimoji="0" lang="ru-RU" sz="2800">
                <a:solidFill>
                  <a:schemeClr val="tx2"/>
                </a:solidFill>
              </a:defRPr>
            </a:lvl1pPr>
            <a:lvl2pPr eaLnBrk="1" latinLnBrk="0" hangingPunct="1">
              <a:buNone/>
              <a:defRPr kumimoji="0" lang="ru-RU" sz="1800">
                <a:solidFill>
                  <a:schemeClr val="tx1">
                    <a:tint val="75000"/>
                  </a:schemeClr>
                </a:solidFill>
              </a:defRPr>
            </a:lvl2pPr>
            <a:lvl3pPr eaLnBrk="1" latinLnBrk="0" hangingPunct="1">
              <a:buNone/>
              <a:defRPr kumimoji="0" lang="ru-RU" sz="1600">
                <a:solidFill>
                  <a:schemeClr val="tx1">
                    <a:tint val="75000"/>
                  </a:schemeClr>
                </a:solidFill>
              </a:defRPr>
            </a:lvl3pPr>
            <a:lvl4pPr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4pPr>
            <a:lvl5pPr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143000"/>
            <a:ext cx="9144000" cy="85725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8" name="Rectangle 7"/>
          <p:cNvSpPr/>
          <p:nvPr/>
        </p:nvSpPr>
        <p:spPr>
          <a:xfrm>
            <a:off x="0" y="1200150"/>
            <a:ext cx="1295400" cy="7429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Rectangle 8"/>
          <p:cNvSpPr/>
          <p:nvPr/>
        </p:nvSpPr>
        <p:spPr>
          <a:xfrm>
            <a:off x="1371600" y="1200150"/>
            <a:ext cx="7772400" cy="7429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71600" y="1200150"/>
            <a:ext cx="7620000" cy="742950"/>
          </a:xfrm>
        </p:spPr>
        <p:txBody>
          <a:bodyPr/>
          <a:lstStyle>
            <a:lvl1pPr algn="l" eaLnBrk="1" latinLnBrk="0" hangingPunct="1">
              <a:buNone/>
              <a:defRPr kumimoji="0" lang="ru-RU" sz="4400" b="0" cap="none">
                <a:solidFill>
                  <a:srgbClr val="FFFFFF"/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CF9F07-3BC7-4570-B054-79111B0A380C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314450"/>
            <a:ext cx="1295400" cy="526257"/>
          </a:xfrm>
        </p:spPr>
        <p:txBody>
          <a:bodyPr>
            <a:noAutofit/>
          </a:bodyPr>
          <a:lstStyle>
            <a:lvl1pPr eaLnBrk="1" latinLnBrk="0" hangingPunct="1">
              <a:defRPr kumimoji="0" lang="ru-RU" sz="2400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ru-RU" sz="2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09600" y="1352551"/>
            <a:ext cx="3886200" cy="326862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844901" y="1352549"/>
            <a:ext cx="3886200" cy="3268625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18110"/>
            <a:ext cx="8153400" cy="1005840"/>
          </a:xfrm>
        </p:spPr>
        <p:txBody>
          <a:bodyPr anchor="b"/>
          <a:lstStyle>
            <a:lvl1pPr eaLnBrk="1" latinLnBrk="0" hangingPunct="1">
              <a:defRPr kumimoji="0" lang="ru-RU"/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919818"/>
            <a:ext cx="3886200" cy="26289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extLst/>
          </a:lstStyle>
          <a:p>
            <a:fld id="{E4606EA6-EFEA-4C30-9264-4F9291A5780D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>
            <a:extLst/>
          </a:lstStyle>
          <a:p>
            <a:endParaRPr kumimoji="0" lang="ru-RU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8"/>
          </p:nvPr>
        </p:nvSpPr>
        <p:spPr>
          <a:xfrm>
            <a:off x="609600" y="1362287"/>
            <a:ext cx="3886200" cy="530352"/>
          </a:xfrm>
          <a:solidFill>
            <a:schemeClr val="accent2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ru-RU" sz="200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9"/>
          </p:nvPr>
        </p:nvSpPr>
        <p:spPr>
          <a:xfrm>
            <a:off x="4800600" y="1362287"/>
            <a:ext cx="3886200" cy="530352"/>
          </a:xfrm>
          <a:solidFill>
            <a:schemeClr val="accent4"/>
          </a:solidFill>
        </p:spPr>
        <p:txBody>
          <a:bodyPr rtlCol="0" anchor="ctr"/>
          <a:lstStyle>
            <a:lvl1pPr eaLnBrk="1" latinLnBrk="0" hangingPunct="1">
              <a:buFontTx/>
              <a:buNone/>
              <a:defRPr kumimoji="0" lang="ru-RU" sz="2000" b="1">
                <a:solidFill>
                  <a:srgbClr val="FFFFFF"/>
                </a:solidFill>
              </a:defRPr>
            </a:lvl1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DFADB5D-B7A0-47E3-AD2D-B1A6F8614213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968126-03FC-49C0-B9B8-2B561CCC3D90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4686300"/>
            <a:ext cx="533400" cy="285750"/>
          </a:xfrm>
        </p:spPr>
        <p:txBody>
          <a:bodyPr/>
          <a:lstStyle>
            <a:lvl1pPr eaLnBrk="1" latinLnBrk="0" hangingPunct="1">
              <a:defRPr kumimoji="0" lang="ru-RU">
                <a:solidFill>
                  <a:schemeClr val="tx2"/>
                </a:solidFill>
              </a:defRPr>
            </a:lvl1pPr>
            <a:extLst/>
          </a:lstStyle>
          <a:p>
            <a:fld id="{A3F7CB7D-F184-43C7-B6FD-03D728E1BBFF}" type="slidenum">
              <a:rPr kumimoji="0" lang="ru-RU">
                <a:solidFill>
                  <a:schemeClr val="tx2"/>
                </a:solidFill>
              </a:rPr>
              <a:pPr/>
              <a:t>‹#›</a:t>
            </a:fld>
            <a:endParaRPr kumimoji="0"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</p:spPr>
        <p:txBody>
          <a:bodyPr anchor="b"/>
          <a:lstStyle>
            <a:lvl1pPr algn="l" eaLnBrk="1" latinLnBrk="0" hangingPunct="1">
              <a:buNone/>
              <a:defRPr kumimoji="0" lang="ru-RU" sz="4200" b="0"/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49A8198-4617-485E-9585-4840B69DBBA6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rgbClr val="FFFFFF"/>
                </a:solidFill>
              </a:defRPr>
            </a:lvl1pPr>
            <a:extLst/>
          </a:lstStyle>
          <a:p>
            <a:fld id="{A3F7CB7D-F184-43C7-B6FD-03D728E1BBFF}" type="slidenum">
              <a:rPr kumimoji="0" lang="ru-RU">
                <a:solidFill>
                  <a:srgbClr val="FFFFFF"/>
                </a:solidFill>
              </a:rPr>
              <a:pPr/>
              <a:t>‹#›</a:t>
            </a:fld>
            <a:endParaRPr kumimoji="0" lang="ru-RU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28750"/>
            <a:ext cx="1600200" cy="31242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 eaLnBrk="1" latinLnBrk="0" hangingPunct="1">
              <a:spcAft>
                <a:spcPts val="1000"/>
              </a:spcAft>
              <a:buNone/>
              <a:defRPr kumimoji="0" lang="ru-RU" sz="1800"/>
            </a:lvl1pPr>
            <a:lvl2pPr eaLnBrk="1" latinLnBrk="0" hangingPunct="1">
              <a:buNone/>
              <a:defRPr kumimoji="0" lang="ru-RU" sz="1200"/>
            </a:lvl2pPr>
            <a:lvl3pPr eaLnBrk="1" latinLnBrk="0" hangingPunct="1">
              <a:buNone/>
              <a:defRPr kumimoji="0" lang="ru-RU" sz="1000"/>
            </a:lvl3pPr>
            <a:lvl4pPr eaLnBrk="1" latinLnBrk="0" hangingPunct="1">
              <a:buNone/>
              <a:defRPr kumimoji="0" lang="ru-RU" sz="900"/>
            </a:lvl4pPr>
            <a:lvl5pPr eaLnBrk="1" latinLnBrk="0" hangingPunct="1">
              <a:buNone/>
              <a:defRPr kumimoji="0" lang="ru-RU" sz="9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362200" y="1428750"/>
            <a:ext cx="6400800" cy="3200400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57668" y="0"/>
            <a:ext cx="7586332" cy="3419856"/>
          </a:xfrm>
          <a:solidFill>
            <a:schemeClr val="tx2">
              <a:shade val="50000"/>
            </a:schemeClr>
          </a:solidFill>
          <a:ln>
            <a:noFill/>
          </a:ln>
        </p:spPr>
        <p:txBody>
          <a:bodyPr/>
          <a:lstStyle>
            <a:lvl1pPr eaLnBrk="1" latinLnBrk="0" hangingPunct="1">
              <a:buNone/>
              <a:defRPr kumimoji="0" lang="ru-RU"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4114800"/>
            <a:ext cx="7315200" cy="514350"/>
          </a:xfrm>
        </p:spPr>
        <p:txBody>
          <a:bodyPr/>
          <a:lstStyle>
            <a:lvl1pPr marL="0" indent="0" eaLnBrk="1" latinLnBrk="0" hangingPunct="1">
              <a:buFontTx/>
              <a:buNone/>
              <a:defRPr kumimoji="0" lang="ru-RU" sz="1700"/>
            </a:lvl1pPr>
            <a:lvl2pPr eaLnBrk="1" latinLnBrk="0" hangingPunct="1">
              <a:buFontTx/>
              <a:buNone/>
              <a:defRPr kumimoji="0" lang="ru-RU" sz="1200"/>
            </a:lvl2pPr>
            <a:lvl3pPr eaLnBrk="1" latinLnBrk="0" hangingPunct="1">
              <a:buFontTx/>
              <a:buNone/>
              <a:defRPr kumimoji="0" lang="ru-RU" sz="1000"/>
            </a:lvl3pPr>
            <a:lvl4pPr eaLnBrk="1" latinLnBrk="0" hangingPunct="1">
              <a:buFontTx/>
              <a:buNone/>
              <a:defRPr kumimoji="0" lang="ru-RU" sz="900"/>
            </a:lvl4pPr>
            <a:lvl5pPr eaLnBrk="1" latinLnBrk="0" hangingPunct="1">
              <a:buFontTx/>
              <a:buNone/>
              <a:defRPr kumimoji="0" lang="ru-RU" sz="9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>
          <a:xfrm>
            <a:off x="-9144" y="3429000"/>
            <a:ext cx="9144000" cy="665226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Rectangle 8"/>
          <p:cNvSpPr/>
          <p:nvPr/>
        </p:nvSpPr>
        <p:spPr>
          <a:xfrm>
            <a:off x="-9144" y="3497580"/>
            <a:ext cx="1463040" cy="5349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0" name="Rectangle 9"/>
          <p:cNvSpPr/>
          <p:nvPr/>
        </p:nvSpPr>
        <p:spPr>
          <a:xfrm>
            <a:off x="1545336" y="3490722"/>
            <a:ext cx="7589520" cy="534924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543300"/>
            <a:ext cx="7315200" cy="457200"/>
          </a:xfrm>
        </p:spPr>
        <p:txBody>
          <a:bodyPr anchor="ctr"/>
          <a:lstStyle>
            <a:lvl1pPr algn="l" eaLnBrk="1" latinLnBrk="0" hangingPunct="1">
              <a:buNone/>
              <a:defRPr kumimoji="0" lang="ru-RU" sz="2800" b="0"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447800" y="0"/>
            <a:ext cx="100584" cy="515035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4686300"/>
            <a:ext cx="2667000" cy="273844"/>
          </a:xfrm>
        </p:spPr>
        <p:txBody>
          <a:bodyPr rtlCol="0"/>
          <a:lstStyle>
            <a:extLst/>
          </a:lstStyle>
          <a:p>
            <a:fld id="{E4606EA6-EFEA-4C30-9264-4F9291A5780D}" type="datetime1">
              <a:rPr lang="ru-RU"/>
              <a:pPr/>
              <a:t>23.01.2017</a:t>
            </a:fld>
            <a:endParaRPr kumimoji="0" lang="ru-RU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3500437"/>
            <a:ext cx="1447800" cy="497684"/>
          </a:xfrm>
        </p:spPr>
        <p:txBody>
          <a:bodyPr rtlCol="0"/>
          <a:lstStyle>
            <a:lvl1pPr eaLnBrk="1" latinLnBrk="0" hangingPunct="1">
              <a:defRPr kumimoji="0" lang="ru-RU" sz="2800"/>
            </a:lvl1pPr>
            <a:extLst/>
          </a:lstStyle>
          <a:p>
            <a:pPr algn="ctr"/>
            <a:fld id="{8F82E0A0-C266-4798-8C8F-B9F91E9DA37E}" type="slidenum">
              <a:rPr kumimoji="0" lang="ru-RU" sz="2800" b="1">
                <a:solidFill>
                  <a:srgbClr val="FFFFFF"/>
                </a:solidFill>
              </a:rPr>
              <a:pPr algn="ctr"/>
              <a:t>‹#›</a:t>
            </a:fld>
            <a:endParaRPr kumimoji="0"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4686155"/>
            <a:ext cx="4572000" cy="273844"/>
          </a:xfrm>
        </p:spPr>
        <p:txBody>
          <a:bodyPr rtlCol="0"/>
          <a:lstStyle>
            <a:extLst/>
          </a:lstStyle>
          <a:p>
            <a:endParaRPr kumimoji="0"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352550"/>
            <a:ext cx="8153400" cy="324231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4686300"/>
            <a:ext cx="2667000" cy="27384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fld id="{E4606EA6-EFEA-4C30-9264-4F9291A5780D}" type="datetime1">
              <a:rPr lang="ru-RU"/>
              <a:pPr/>
              <a:t>23.01.2017</a:t>
            </a:fld>
            <a:endParaRPr kumimoji="0"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1" y="4686155"/>
            <a:ext cx="5421083" cy="273844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lang="ru-RU" sz="1400">
                <a:solidFill>
                  <a:schemeClr val="tx2"/>
                </a:solidFill>
              </a:defRPr>
            </a:lvl1pPr>
            <a:extLst/>
          </a:lstStyle>
          <a:p>
            <a:pPr algn="r"/>
            <a:endParaRPr kumimoji="0"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095170"/>
            <a:ext cx="9144000" cy="24003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8" name="Rectangle 7"/>
          <p:cNvSpPr/>
          <p:nvPr/>
        </p:nvSpPr>
        <p:spPr>
          <a:xfrm>
            <a:off x="0" y="1129460"/>
            <a:ext cx="533400" cy="17145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9" name="Rectangle 8"/>
          <p:cNvSpPr/>
          <p:nvPr/>
        </p:nvSpPr>
        <p:spPr>
          <a:xfrm>
            <a:off x="590550" y="1129460"/>
            <a:ext cx="8553450" cy="17145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ru-RU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123507"/>
            <a:ext cx="533400" cy="183357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lang="ru-RU" sz="1400" b="1">
                <a:solidFill>
                  <a:srgbClr val="FFFFFF"/>
                </a:solidFill>
              </a:defRPr>
            </a:lvl1pPr>
            <a:extLst/>
          </a:lstStyle>
          <a:p>
            <a:pPr algn="ctr"/>
            <a:fld id="{8F82E0A0-C266-4798-8C8F-B9F91E9DA37E}" type="slidenum">
              <a:rPr kumimoji="0" lang="ru-RU" sz="1400" b="1">
                <a:solidFill>
                  <a:srgbClr val="FFFFFF"/>
                </a:solidFill>
              </a:rPr>
              <a:pPr algn="ctr"/>
              <a:t>‹#›</a:t>
            </a:fld>
            <a:endParaRPr kumimoji="0" lang="ru-RU" sz="1400" b="1" dirty="0">
              <a:solidFill>
                <a:srgbClr val="FFFFFF"/>
              </a:solidFill>
            </a:endParaRPr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100584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rtl="0" eaLnBrk="1" latinLnBrk="0" hangingPunct="1">
        <a:spcBef>
          <a:spcPct val="0"/>
        </a:spcBef>
        <a:buNone/>
        <a:defRPr kumimoji="0" lang="ru-RU" sz="42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lang="ru-RU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lang="ru-RU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lang="ru-RU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None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lang="ru-RU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type="subTitle" idx="1"/>
          </p:nvPr>
        </p:nvSpPr>
        <p:spPr>
          <a:xfrm>
            <a:off x="0" y="3363838"/>
            <a:ext cx="9144000" cy="1779662"/>
          </a:xfrm>
          <a:solidFill>
            <a:schemeClr val="accent3"/>
          </a:solidFill>
          <a:ln>
            <a:solidFill>
              <a:schemeClr val="accent3"/>
            </a:solidFill>
          </a:ln>
        </p:spPr>
        <p:txBody>
          <a:bodyPr>
            <a:noAutofit/>
          </a:bodyPr>
          <a:lstStyle>
            <a:extLst/>
          </a:lstStyle>
          <a:p>
            <a:pPr algn="r"/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Федорова Татьяна </a:t>
            </a:r>
            <a:r>
              <a:rPr lang="ru-RU" sz="2400" dirty="0" smtClean="0"/>
              <a:t>Ивановна</a:t>
            </a:r>
            <a:endParaRPr lang="ru-RU" sz="2400" dirty="0"/>
          </a:p>
          <a:p>
            <a:pPr algn="r"/>
            <a:r>
              <a:rPr sz="3600" dirty="0" smtClean="0"/>
              <a:t>					ООО "ИКЦ "Арина" 					</a:t>
            </a:r>
            <a:endParaRPr lang="ru-RU" sz="3600" dirty="0"/>
          </a:p>
        </p:txBody>
      </p:sp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2411760" y="267494"/>
            <a:ext cx="6477000" cy="2038350"/>
          </a:xfrm>
        </p:spPr>
        <p:txBody>
          <a:bodyPr>
            <a:normAutofit fontScale="90000"/>
          </a:bodyPr>
          <a:lstStyle>
            <a:extLst/>
          </a:lstStyle>
          <a:p>
            <a:r>
              <a:rPr lang="ru-RU" dirty="0" smtClean="0"/>
              <a:t>Р</a:t>
            </a:r>
            <a:r>
              <a:rPr lang="ru-RU" sz="3100" dirty="0" smtClean="0"/>
              <a:t>азработка мер по оптимизации системы контроля исполнения процедур </a:t>
            </a:r>
            <a:r>
              <a:rPr lang="ru-RU" dirty="0" smtClean="0"/>
              <a:t>ООС </a:t>
            </a:r>
            <a:r>
              <a:rPr lang="ru-RU" sz="3100" dirty="0" smtClean="0"/>
              <a:t>в</a:t>
            </a:r>
            <a:r>
              <a:rPr lang="ru-RU" dirty="0" smtClean="0"/>
              <a:t> ЕС ОС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1428728" cy="163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619672" y="237486"/>
            <a:ext cx="5036551" cy="490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43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65344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115616" y="-54630"/>
            <a:ext cx="6984775" cy="595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557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275606"/>
            <a:ext cx="8153400" cy="10058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 при проведении «сплошного» инспекционного контроля за аттестованными специалистами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2139702"/>
            <a:ext cx="8153400" cy="248944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Что делать с результатами?</a:t>
            </a:r>
          </a:p>
          <a:p>
            <a:pPr lvl="1"/>
            <a:r>
              <a:rPr lang="ru-RU" dirty="0" smtClean="0"/>
              <a:t>Заключения оформлены с нарушениями</a:t>
            </a:r>
          </a:p>
          <a:p>
            <a:pPr lvl="1"/>
            <a:r>
              <a:rPr lang="ru-RU" dirty="0" smtClean="0"/>
              <a:t>Заключения оформляют не по области аттестации специалиста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ru-RU" sz="2900" dirty="0" smtClean="0"/>
              <a:t>При отказе в прохождении ИК, какова процедура?</a:t>
            </a:r>
            <a:endParaRPr lang="ru-RU" sz="2900" dirty="0"/>
          </a:p>
          <a:p>
            <a:pPr lvl="1"/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2676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Выбрать тестовую площадку для апробирования изменений</a:t>
            </a:r>
          </a:p>
          <a:p>
            <a:r>
              <a:rPr lang="ru-RU" dirty="0" smtClean="0"/>
              <a:t>Комитет по разработке  дополнений к процедурам аттестации из представителей различных НОАП.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274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Аттестация лабораторий НК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203598"/>
            <a:ext cx="7920880" cy="3227025"/>
          </a:xfrm>
        </p:spPr>
      </p:pic>
    </p:spTree>
    <p:extLst>
      <p:ext uri="{BB962C8B-B14F-4D97-AF65-F5344CB8AC3E}">
        <p14:creationId xmlns:p14="http://schemas.microsoft.com/office/powerpoint/2010/main" val="806533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7494"/>
            <a:ext cx="8153400" cy="10058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1.Периодический контроль за деятельностью </a:t>
            </a:r>
            <a:r>
              <a:rPr lang="ru-RU" dirty="0"/>
              <a:t>аттестованной ЛНК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442940"/>
            <a:ext cx="7124700" cy="362914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5776" y="4034952"/>
            <a:ext cx="19442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MIN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12160" y="1471137"/>
            <a:ext cx="19442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dirty="0" smtClean="0">
                <a:solidFill>
                  <a:srgbClr val="FF0000"/>
                </a:solidFill>
              </a:rPr>
              <a:t>MAX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24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03648" y="118110"/>
            <a:ext cx="7431360" cy="424798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1 При регистрации повторной аттестации ЛНК контроль со стороны координирующего органа  - а был ли ИК?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 </a:t>
            </a:r>
            <a:r>
              <a:rPr lang="ru-RU" dirty="0"/>
              <a:t>При внесении данных по аттестации ЛНК в реестр дополнить информацией о плановых </a:t>
            </a:r>
            <a:r>
              <a:rPr lang="ru-RU" dirty="0" smtClean="0"/>
              <a:t>ИК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 Информация о ЛНК в общем доступе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94119"/>
            <a:ext cx="1440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MIN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590159"/>
            <a:ext cx="1440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MAX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118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302344"/>
            <a:ext cx="8640960" cy="55227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Местонахождение ЛНК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059582"/>
            <a:ext cx="8153400" cy="32766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Зона ответственности большая – лаборатория маленькая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14583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Оценка соответствия ИЛ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059582"/>
            <a:ext cx="3602360" cy="3569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Отчеты ежеквартальные:</a:t>
            </a:r>
          </a:p>
          <a:p>
            <a:pPr lvl="1"/>
            <a:r>
              <a:rPr lang="ru-RU" dirty="0" smtClean="0"/>
              <a:t>Мониторинг-функционирования ИЛ</a:t>
            </a:r>
          </a:p>
          <a:p>
            <a:pPr lvl="1"/>
            <a:r>
              <a:rPr lang="ru-RU" dirty="0" smtClean="0"/>
              <a:t>Инспекционный контроль за аккредитованной ИЛ</a:t>
            </a:r>
            <a:endParaRPr lang="ru-RU" dirty="0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123950"/>
            <a:ext cx="4399136" cy="3392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08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Процедура по принятию решения при отказе от МФ</a:t>
            </a:r>
          </a:p>
          <a:p>
            <a:r>
              <a:rPr lang="ru-RU" dirty="0"/>
              <a:t>Процедура по принятию решения при отказе от </a:t>
            </a:r>
            <a:r>
              <a:rPr lang="ru-RU" dirty="0" smtClean="0"/>
              <a:t>ИК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168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Аттестация (сертификация) персонала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93227"/>
            <a:ext cx="6213400" cy="3728040"/>
          </a:xfrm>
        </p:spPr>
      </p:pic>
    </p:spTree>
    <p:extLst>
      <p:ext uri="{BB962C8B-B14F-4D97-AF65-F5344CB8AC3E}">
        <p14:creationId xmlns:p14="http://schemas.microsoft.com/office/powerpoint/2010/main" val="3650269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139" y="1347614"/>
            <a:ext cx="8153400" cy="158417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Снижение уровня </a:t>
            </a:r>
            <a:r>
              <a:rPr lang="ru-RU" dirty="0"/>
              <a:t>квалификации персонала </a:t>
            </a:r>
            <a:r>
              <a:rPr lang="ru-RU" dirty="0" smtClean="0"/>
              <a:t>лабораторий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539552" y="411510"/>
            <a:ext cx="8153400" cy="787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800" dirty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Учить(</a:t>
            </a:r>
            <a:r>
              <a:rPr lang="ru-RU" sz="3800" dirty="0" err="1">
                <a:solidFill>
                  <a:srgbClr val="00B0F0"/>
                </a:solidFill>
                <a:latin typeface="+mj-lt"/>
                <a:ea typeface="+mj-ea"/>
                <a:cs typeface="+mj-cs"/>
              </a:rPr>
              <a:t>ся</a:t>
            </a:r>
            <a:r>
              <a:rPr lang="ru-RU" sz="3800" dirty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), учить(</a:t>
            </a:r>
            <a:r>
              <a:rPr lang="ru-RU" sz="3800" dirty="0" err="1">
                <a:solidFill>
                  <a:srgbClr val="00B0F0"/>
                </a:solidFill>
                <a:latin typeface="+mj-lt"/>
                <a:ea typeface="+mj-ea"/>
                <a:cs typeface="+mj-cs"/>
              </a:rPr>
              <a:t>ся</a:t>
            </a:r>
            <a:r>
              <a:rPr lang="ru-RU" sz="3800" dirty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) и учить(</a:t>
            </a:r>
            <a:r>
              <a:rPr lang="ru-RU" sz="3800" dirty="0" err="1">
                <a:solidFill>
                  <a:srgbClr val="00B0F0"/>
                </a:solidFill>
                <a:latin typeface="+mj-lt"/>
                <a:ea typeface="+mj-ea"/>
                <a:cs typeface="+mj-cs"/>
              </a:rPr>
              <a:t>ся</a:t>
            </a:r>
            <a:r>
              <a:rPr lang="ru-RU" sz="3800" dirty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)!</a:t>
            </a:r>
          </a:p>
        </p:txBody>
      </p:sp>
    </p:spTree>
    <p:extLst>
      <p:ext uri="{BB962C8B-B14F-4D97-AF65-F5344CB8AC3E}">
        <p14:creationId xmlns:p14="http://schemas.microsoft.com/office/powerpoint/2010/main" val="1701501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Обучение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В полном объеме использовать п.</a:t>
            </a:r>
            <a:r>
              <a:rPr lang="en-US" dirty="0" smtClean="0"/>
              <a:t>II</a:t>
            </a:r>
            <a:r>
              <a:rPr lang="ru-RU" dirty="0" smtClean="0"/>
              <a:t> </a:t>
            </a:r>
            <a:r>
              <a:rPr lang="ru-RU" dirty="0"/>
              <a:t>Требования к общей и </a:t>
            </a:r>
            <a:r>
              <a:rPr lang="ru-RU" dirty="0" smtClean="0"/>
              <a:t>специальной подготовке </a:t>
            </a:r>
            <a:r>
              <a:rPr lang="ru-RU" dirty="0"/>
              <a:t>персонала в области неразрушающего </a:t>
            </a:r>
            <a:r>
              <a:rPr lang="ru-RU" dirty="0" smtClean="0"/>
              <a:t>контроля:</a:t>
            </a:r>
          </a:p>
          <a:p>
            <a:pPr marL="0" indent="0">
              <a:buNone/>
            </a:pPr>
            <a:r>
              <a:rPr lang="ru-RU" dirty="0" smtClean="0"/>
              <a:t>1.Перечень Учебных центров, имеющих согласованные программы.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/>
              <a:t>Результаты экзамена действительны в течение двух лет</a:t>
            </a:r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354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Приглашаем!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419622"/>
            <a:ext cx="6498310" cy="3312368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5796136" y="23812"/>
            <a:ext cx="3086100" cy="220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00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259632" y="195486"/>
            <a:ext cx="582436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53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09600" y="344545"/>
            <a:ext cx="8153400" cy="10058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Выездные  </a:t>
            </a:r>
            <a:r>
              <a:rPr lang="ru-RU" dirty="0"/>
              <a:t>экзаменационные комиссии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00271638"/>
              </p:ext>
            </p:extLst>
          </p:nvPr>
        </p:nvGraphicFramePr>
        <p:xfrm>
          <a:off x="1907704" y="3867894"/>
          <a:ext cx="5169535" cy="660400"/>
        </p:xfrm>
        <a:graphic>
          <a:graphicData uri="http://schemas.openxmlformats.org/drawingml/2006/table">
            <a:tbl>
              <a:tblPr/>
              <a:tblGrid>
                <a:gridCol w="1473835"/>
                <a:gridCol w="1305560"/>
                <a:gridCol w="1070610"/>
                <a:gridCol w="131953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Наименование ЭЦ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Номер свидетельства о признании ЭЦ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Область признания ЭЦ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место осуществления деятельности ЭЦ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45"/>
                        </a:lnSpc>
                        <a:spcBef>
                          <a:spcPts val="95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55576" y="1454400"/>
            <a:ext cx="7488832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12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1272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П. 6 СДА-13-2009 Процесс аттестации дополнить следующим образом: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</a:endParaRPr>
          </a:p>
          <a:p>
            <a:pPr marL="0" marR="0" lvl="0" indent="21272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«НОАП должен проводить аттестацию согласно области аккредитации, по месту осуществления деятельности, в соответствии с законодательством Российской Федерации, нормативными документами Федеральной службы по экологическому, </a:t>
            </a:r>
          </a:p>
          <a:p>
            <a:pPr marL="0" marR="0" lvl="0" indent="212725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технологическому и атомному надзору, документами ЕС ОС, другими документами, устанавливающими требования к проведению аттестации персонала.»</a:t>
            </a:r>
          </a:p>
          <a:p>
            <a:pPr lvl="0"/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Дополнительно: Приложение 7 </a:t>
            </a:r>
            <a:r>
              <a:rPr lang="ru-RU" altLang="ru-RU" sz="1200" b="1" dirty="0" smtClean="0">
                <a:solidFill>
                  <a:schemeClr val="bg2">
                    <a:lumMod val="25000"/>
                  </a:schemeClr>
                </a:solidFill>
                <a:ea typeface="Times New Roman" panose="02020603050405020304" pitchFamily="18" charset="0"/>
              </a:rPr>
              <a:t>СДА-13-2009</a:t>
            </a:r>
          </a:p>
          <a:p>
            <a:r>
              <a:rPr lang="ru-RU" altLang="ru-RU" sz="1000" dirty="0"/>
              <a:t>Изменить свидетельство об аккредитации. Указать данные по признанным экзаменационным центрам:</a:t>
            </a:r>
          </a:p>
          <a:p>
            <a:r>
              <a:rPr lang="ru-RU" altLang="ru-RU" sz="1000" dirty="0"/>
              <a:t>Фактический адрес заменить на «место осуществления деятельности»</a:t>
            </a:r>
          </a:p>
          <a:p>
            <a:r>
              <a:rPr lang="ru-RU" altLang="ru-RU" sz="1000" dirty="0"/>
              <a:t>Перечень филиалов и структурных подразделений, на которые рас­пространяется действие настоящего свидетельства об аккредитации </a:t>
            </a:r>
          </a:p>
          <a:p>
            <a:r>
              <a:rPr lang="ru-RU" altLang="ru-RU" sz="1000" dirty="0"/>
              <a:t>заменить на:</a:t>
            </a:r>
          </a:p>
          <a:p>
            <a:r>
              <a:rPr lang="ru-RU" altLang="ru-RU" sz="1000" dirty="0"/>
              <a:t>Перечень экзаменационных центров, на которые НОАП открыл действие настоящего свидетельства об аккредитации, с указанием области признания экзаменационных центров:</a:t>
            </a:r>
          </a:p>
        </p:txBody>
      </p:sp>
    </p:spTree>
    <p:extLst>
      <p:ext uri="{BB962C8B-B14F-4D97-AF65-F5344CB8AC3E}">
        <p14:creationId xmlns:p14="http://schemas.microsoft.com/office/powerpoint/2010/main" val="218091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2. Помещения и лаборатории Заказчика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275606"/>
            <a:ext cx="8007424" cy="3353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СДА-13-2009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</a:rPr>
              <a:t>дополнить </a:t>
            </a:r>
          </a:p>
          <a:p>
            <a:pPr marL="0" indent="0">
              <a:buNone/>
            </a:pPr>
            <a:r>
              <a:rPr lang="ru-RU" dirty="0"/>
              <a:t>«Лаборатория НОАП, являющаяся базой для проведения практического экзамена, не может являться структурным подразделением организации Заказчика </a:t>
            </a:r>
            <a:r>
              <a:rPr lang="ru-RU" dirty="0" smtClean="0"/>
              <a:t>по аттестации персонала»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3451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9502"/>
            <a:ext cx="8153400" cy="1368152"/>
          </a:xfrm>
        </p:spPr>
        <p:txBody>
          <a:bodyPr>
            <a:noAutofit/>
          </a:bodyPr>
          <a:lstStyle/>
          <a:p>
            <a:r>
              <a:rPr lang="ru-RU" sz="3600" dirty="0" smtClean="0"/>
              <a:t>3. Внедрить объективный контроль за деятельностью НОАП/ЭЦ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851670"/>
            <a:ext cx="8007424" cy="2777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Теоретические экзамены на общей Интернет площадке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dirty="0" smtClean="0"/>
              <a:t>Единый реестр вопросов</a:t>
            </a:r>
          </a:p>
          <a:p>
            <a:r>
              <a:rPr lang="ru-RU" dirty="0" smtClean="0"/>
              <a:t>Открытие доступа для каждого НОАП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223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020" y="358506"/>
            <a:ext cx="8153400" cy="1005840"/>
          </a:xfrm>
        </p:spPr>
        <p:txBody>
          <a:bodyPr>
            <a:normAutofit/>
          </a:bodyPr>
          <a:lstStyle/>
          <a:p>
            <a:r>
              <a:rPr lang="ru-RU" dirty="0" smtClean="0"/>
              <a:t>Контроль по тестовым экзаменам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Разработка своими силами Интернет-площадки</a:t>
            </a:r>
          </a:p>
          <a:p>
            <a:r>
              <a:rPr lang="ru-RU" dirty="0" smtClean="0"/>
              <a:t>Приобретение лицензионной площадки:</a:t>
            </a:r>
          </a:p>
          <a:p>
            <a:pPr lvl="1"/>
            <a:r>
              <a:rPr lang="en-US" dirty="0" err="1" smtClean="0"/>
              <a:t>Websoft</a:t>
            </a:r>
            <a:endParaRPr lang="en-US" dirty="0" smtClean="0"/>
          </a:p>
          <a:p>
            <a:pPr lvl="1"/>
            <a:r>
              <a:rPr lang="en-US" dirty="0" err="1" smtClean="0"/>
              <a:t>Timweb</a:t>
            </a:r>
            <a:r>
              <a:rPr lang="ru-RU" dirty="0" smtClean="0"/>
              <a:t> </a:t>
            </a:r>
            <a:endParaRPr lang="en-US" dirty="0" smtClean="0"/>
          </a:p>
          <a:p>
            <a:pPr lvl="1"/>
            <a:r>
              <a:rPr lang="en-US" dirty="0" err="1" smtClean="0"/>
              <a:t>Mirapolis</a:t>
            </a:r>
            <a:r>
              <a:rPr lang="ru-RU" dirty="0" smtClean="0"/>
              <a:t> и другие</a:t>
            </a:r>
            <a:endParaRPr lang="en-US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6328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8110"/>
            <a:ext cx="8153400" cy="6534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Опыт внедрения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70833" y="699542"/>
            <a:ext cx="8745009" cy="44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22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Контроль за практическим экзаменом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Стандартные формы на паспорта Экзаменационных образцов</a:t>
            </a:r>
          </a:p>
          <a:p>
            <a:r>
              <a:rPr lang="ru-RU" dirty="0" smtClean="0"/>
              <a:t>Стандартные Бланки практических экзаменов</a:t>
            </a:r>
          </a:p>
          <a:p>
            <a:r>
              <a:rPr lang="ru-RU" dirty="0" smtClean="0"/>
              <a:t>Загрузка с перечнем аттестованного персонала скан-копий документов по практическим экзаменам </a:t>
            </a:r>
          </a:p>
          <a:p>
            <a:r>
              <a:rPr lang="ru-RU" dirty="0" smtClean="0"/>
              <a:t>Либо «летучий» контроль со стороны координирующего органа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6741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43608" y="119763"/>
            <a:ext cx="6480720" cy="510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4799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idescreenPresentation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5000"/>
                <a:satMod val="150000"/>
              </a:schemeClr>
            </a:gs>
            <a:gs pos="35000">
              <a:schemeClr val="phClr">
                <a:shade val="60000"/>
                <a:satMod val="150000"/>
              </a:schemeClr>
            </a:gs>
            <a:gs pos="100000">
              <a:schemeClr val="phClr">
                <a:tint val="97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457</Words>
  <Application>Microsoft Office PowerPoint</Application>
  <PresentationFormat>Экран (16:9)</PresentationFormat>
  <Paragraphs>81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</vt:lpstr>
      <vt:lpstr>Calibri</vt:lpstr>
      <vt:lpstr>Times New Roman</vt:lpstr>
      <vt:lpstr>Tw Cen MT</vt:lpstr>
      <vt:lpstr>Wingdings</vt:lpstr>
      <vt:lpstr>Wingdings 2</vt:lpstr>
      <vt:lpstr>WidescreenPresentation</vt:lpstr>
      <vt:lpstr>Разработка мер по оптимизации системы контроля исполнения процедур ООС в ЕС ОС </vt:lpstr>
      <vt:lpstr>Аттестация (сертификация) персонала</vt:lpstr>
      <vt:lpstr>1. Выездные  экзаменационные комиссии</vt:lpstr>
      <vt:lpstr>2. Помещения и лаборатории Заказчика</vt:lpstr>
      <vt:lpstr>3. Внедрить объективный контроль за деятельностью НОАП/ЭЦ</vt:lpstr>
      <vt:lpstr>Контроль по тестовым экзаменам</vt:lpstr>
      <vt:lpstr>Опыт внедрения</vt:lpstr>
      <vt:lpstr>Контроль за практическим экзаменом</vt:lpstr>
      <vt:lpstr>Презентация PowerPoint</vt:lpstr>
      <vt:lpstr>Презентация PowerPoint</vt:lpstr>
      <vt:lpstr>Презентация PowerPoint</vt:lpstr>
      <vt:lpstr>Вопросы при проведении «сплошного» инспекционного контроля за аттестованными специалистами</vt:lpstr>
      <vt:lpstr>Реализация </vt:lpstr>
      <vt:lpstr>Аттестация лабораторий НК</vt:lpstr>
      <vt:lpstr>1.Периодический контроль за деятельностью аттестованной ЛНК</vt:lpstr>
      <vt:lpstr>Презентация PowerPoint</vt:lpstr>
      <vt:lpstr>2 Местонахождение ЛНК</vt:lpstr>
      <vt:lpstr>Оценка соответствия ИЛ</vt:lpstr>
      <vt:lpstr>Предложения</vt:lpstr>
      <vt:lpstr>Снижение уровня квалификации персонала лабораторий</vt:lpstr>
      <vt:lpstr>Обучение</vt:lpstr>
      <vt:lpstr>Приглашаем!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2011-11-28T16:54:26Z</dcterms:created>
  <dcterms:modified xsi:type="dcterms:W3CDTF">2017-01-23T13:53:38Z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LCID">
    <vt:i4>1049</vt:i4>
  </property>
  <property fmtid="{D5CDD505-2E9C-101B-9397-08002B2CF9AE}" pid="3" name="_Version">
    <vt:lpwstr>12.0.4518</vt:lpwstr>
  </property>
</Properties>
</file>